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heme/themeOverride1.xml" ContentType="application/vnd.openxmlformats-officedocument.themeOverr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6.xml" ContentType="application/vnd.openxmlformats-officedocument.them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7.xml" ContentType="application/vnd.openxmlformats-officedocument.them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8.xml" ContentType="application/vnd.openxmlformats-officedocument.them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heme/themeOverride2.xml" ContentType="application/vnd.openxmlformats-officedocument.themeOverr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9.xml" ContentType="application/vnd.openxmlformats-officedocument.them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0.xml" ContentType="application/vnd.openxmlformats-officedocument.them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1.xml" ContentType="application/vnd.openxmlformats-officedocument.them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heme/themeOverride3.xml" ContentType="application/vnd.openxmlformats-officedocument.themeOverr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heme/theme12.xml" ContentType="application/vnd.openxmlformats-officedocument.theme+xml"/>
  <Override PartName="/ppt/theme/theme13.xml" ContentType="application/vnd.openxmlformats-officedocument.theme+xml"/>
  <Override PartName="/ppt/tags/tag131.xml" ContentType="application/vnd.openxmlformats-officedocument.presentationml.tags+xml"/>
  <Override PartName="/ppt/notesSlides/notesSlide1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80" r:id="rId2"/>
    <p:sldMasterId id="2147483699" r:id="rId3"/>
    <p:sldMasterId id="2147483845" r:id="rId4"/>
    <p:sldMasterId id="2147483718" r:id="rId5"/>
    <p:sldMasterId id="2147483736" r:id="rId6"/>
    <p:sldMasterId id="2147483754" r:id="rId7"/>
    <p:sldMasterId id="2147483773" r:id="rId8"/>
    <p:sldMasterId id="2147483791" r:id="rId9"/>
    <p:sldMasterId id="2147483809" r:id="rId10"/>
    <p:sldMasterId id="2147483826" r:id="rId11"/>
  </p:sldMasterIdLst>
  <p:notesMasterIdLst>
    <p:notesMasterId r:id="rId15"/>
  </p:notesMasterIdLst>
  <p:handoutMasterIdLst>
    <p:handoutMasterId r:id="rId16"/>
  </p:handoutMasterIdLst>
  <p:sldIdLst>
    <p:sldId id="361" r:id="rId12"/>
    <p:sldId id="370" r:id="rId13"/>
    <p:sldId id="353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Schilk" initials="SS" lastIdx="1" clrIdx="1">
    <p:extLst>
      <p:ext uri="{19B8F6BF-5375-455C-9EA6-DF929625EA0E}">
        <p15:presenceInfo xmlns:p15="http://schemas.microsoft.com/office/powerpoint/2012/main" userId="Sarah Schil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4694"/>
    <a:srgbClr val="D40719"/>
    <a:srgbClr val="E62A2F"/>
    <a:srgbClr val="C14292"/>
    <a:srgbClr val="D60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4796" autoAdjust="0"/>
  </p:normalViewPr>
  <p:slideViewPr>
    <p:cSldViewPr snapToGrid="0">
      <p:cViewPr varScale="1">
        <p:scale>
          <a:sx n="121" d="100"/>
          <a:sy n="121" d="100"/>
        </p:scale>
        <p:origin x="204" y="96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250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9E1DA-3018-439F-9598-630AB8C794B3}" type="datetimeFigureOut">
              <a:rPr lang="de-DE" smtClean="0"/>
              <a:t>22.07.2024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B344E-AC0D-4974-BFE7-0B00A255C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626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031C0-711D-4EC7-A0B3-DC2FBE6A5214}" type="datetimeFigureOut">
              <a:rPr lang="de-DE" smtClean="0"/>
              <a:t>22.07.2024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DB3B0-0851-464A-AE41-0256F81C88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990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9B4304-6324-4DC4-89E7-6289AD412E80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9964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4.emf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image" Target="../media/image4.emf"/><Relationship Id="rId2" Type="http://schemas.openxmlformats.org/officeDocument/2006/relationships/tags" Target="../tags/tag68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1.bin"/><Relationship Id="rId4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7" Type="http://schemas.openxmlformats.org/officeDocument/2006/relationships/image" Target="../media/image4.emf"/><Relationship Id="rId2" Type="http://schemas.openxmlformats.org/officeDocument/2006/relationships/tags" Target="../tags/tag70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2.bin"/><Relationship Id="rId4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72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43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4.bin"/><Relationship Id="rId4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75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45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7.bin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7" Type="http://schemas.openxmlformats.org/officeDocument/2006/relationships/image" Target="../media/image2.emf"/><Relationship Id="rId2" Type="http://schemas.openxmlformats.org/officeDocument/2006/relationships/tags" Target="../tags/tag76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6.bin"/><Relationship Id="rId4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5.svg"/><Relationship Id="rId2" Type="http://schemas.openxmlformats.org/officeDocument/2006/relationships/tags" Target="../tags/tag78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47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image" Target="../media/image4.emf"/><Relationship Id="rId2" Type="http://schemas.openxmlformats.org/officeDocument/2006/relationships/tags" Target="../tags/tag80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9.bin"/><Relationship Id="rId4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7" Type="http://schemas.openxmlformats.org/officeDocument/2006/relationships/image" Target="../media/image4.emf"/><Relationship Id="rId2" Type="http://schemas.openxmlformats.org/officeDocument/2006/relationships/tags" Target="../tags/tag82.xml"/><Relationship Id="rId1" Type="http://schemas.openxmlformats.org/officeDocument/2006/relationships/vmlDrawing" Target="../drawings/vmlDrawing50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50.bin"/><Relationship Id="rId4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4.emf"/><Relationship Id="rId2" Type="http://schemas.openxmlformats.org/officeDocument/2006/relationships/tags" Target="../tags/tag84.xml"/><Relationship Id="rId1" Type="http://schemas.openxmlformats.org/officeDocument/2006/relationships/vmlDrawing" Target="../drawings/vmlDrawing5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51.bin"/><Relationship Id="rId4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86.xml"/><Relationship Id="rId1" Type="http://schemas.openxmlformats.org/officeDocument/2006/relationships/vmlDrawing" Target="../drawings/vmlDrawing52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52.bin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image" Target="../media/image3.emf"/><Relationship Id="rId2" Type="http://schemas.openxmlformats.org/officeDocument/2006/relationships/vmlDrawing" Target="../drawings/vmlDrawing53.vml"/><Relationship Id="rId1" Type="http://schemas.openxmlformats.org/officeDocument/2006/relationships/themeOverride" Target="../theme/themeOverride2.xml"/><Relationship Id="rId6" Type="http://schemas.openxmlformats.org/officeDocument/2006/relationships/oleObject" Target="../embeddings/oleObject53.bin"/><Relationship Id="rId5" Type="http://schemas.openxmlformats.org/officeDocument/2006/relationships/slideMaster" Target="../slideMasters/slideMaster8.xml"/><Relationship Id="rId4" Type="http://schemas.openxmlformats.org/officeDocument/2006/relationships/tags" Target="../tags/tag8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89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54.bin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7" Type="http://schemas.openxmlformats.org/officeDocument/2006/relationships/image" Target="../media/image2.emf"/><Relationship Id="rId2" Type="http://schemas.openxmlformats.org/officeDocument/2006/relationships/tags" Target="../tags/tag90.xml"/><Relationship Id="rId1" Type="http://schemas.openxmlformats.org/officeDocument/2006/relationships/vmlDrawing" Target="../drawings/vmlDrawing5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55.bin"/><Relationship Id="rId4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4.emf"/><Relationship Id="rId2" Type="http://schemas.openxmlformats.org/officeDocument/2006/relationships/tags" Target="../tags/tag93.xml"/><Relationship Id="rId1" Type="http://schemas.openxmlformats.org/officeDocument/2006/relationships/vmlDrawing" Target="../drawings/vmlDrawing57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57.bin"/><Relationship Id="rId4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4.emf"/><Relationship Id="rId2" Type="http://schemas.openxmlformats.org/officeDocument/2006/relationships/tags" Target="../tags/tag95.xml"/><Relationship Id="rId1" Type="http://schemas.openxmlformats.org/officeDocument/2006/relationships/vmlDrawing" Target="../drawings/vmlDrawing58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58.bin"/><Relationship Id="rId4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7" Type="http://schemas.openxmlformats.org/officeDocument/2006/relationships/image" Target="../media/image4.emf"/><Relationship Id="rId2" Type="http://schemas.openxmlformats.org/officeDocument/2006/relationships/tags" Target="../tags/tag97.xml"/><Relationship Id="rId1" Type="http://schemas.openxmlformats.org/officeDocument/2006/relationships/vmlDrawing" Target="../drawings/vmlDrawing59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59.bin"/><Relationship Id="rId4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99.xml"/><Relationship Id="rId1" Type="http://schemas.openxmlformats.org/officeDocument/2006/relationships/vmlDrawing" Target="../drawings/vmlDrawing60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60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6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61.bin"/><Relationship Id="rId4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62.v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62.bin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7" Type="http://schemas.openxmlformats.org/officeDocument/2006/relationships/image" Target="../media/image2.emf"/><Relationship Id="rId2" Type="http://schemas.openxmlformats.org/officeDocument/2006/relationships/tags" Target="../tags/tag103.xml"/><Relationship Id="rId1" Type="http://schemas.openxmlformats.org/officeDocument/2006/relationships/vmlDrawing" Target="../drawings/vmlDrawing6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63.bin"/><Relationship Id="rId4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7" Type="http://schemas.openxmlformats.org/officeDocument/2006/relationships/image" Target="../media/image4.emf"/><Relationship Id="rId2" Type="http://schemas.openxmlformats.org/officeDocument/2006/relationships/tags" Target="../tags/tag106.xml"/><Relationship Id="rId1" Type="http://schemas.openxmlformats.org/officeDocument/2006/relationships/vmlDrawing" Target="../drawings/vmlDrawing6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65.bin"/><Relationship Id="rId4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7" Type="http://schemas.openxmlformats.org/officeDocument/2006/relationships/image" Target="../media/image4.emf"/><Relationship Id="rId2" Type="http://schemas.openxmlformats.org/officeDocument/2006/relationships/tags" Target="../tags/tag108.xml"/><Relationship Id="rId1" Type="http://schemas.openxmlformats.org/officeDocument/2006/relationships/vmlDrawing" Target="../drawings/vmlDrawing66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66.bin"/><Relationship Id="rId4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7" Type="http://schemas.openxmlformats.org/officeDocument/2006/relationships/image" Target="../media/image4.emf"/><Relationship Id="rId2" Type="http://schemas.openxmlformats.org/officeDocument/2006/relationships/tags" Target="../tags/tag110.xml"/><Relationship Id="rId1" Type="http://schemas.openxmlformats.org/officeDocument/2006/relationships/vmlDrawing" Target="../drawings/vmlDrawing67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67.bin"/><Relationship Id="rId4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68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68.bin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vmlDrawing" Target="../drawings/vmlDrawing69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69.bin"/><Relationship Id="rId4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2.emf"/><Relationship Id="rId2" Type="http://schemas.openxmlformats.org/officeDocument/2006/relationships/tags" Target="../tags/tag1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15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70.bin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71.v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71.bin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0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7" Type="http://schemas.openxmlformats.org/officeDocument/2006/relationships/image" Target="../media/image4.emf"/><Relationship Id="rId2" Type="http://schemas.openxmlformats.org/officeDocument/2006/relationships/tags" Target="../tags/tag118.xml"/><Relationship Id="rId1" Type="http://schemas.openxmlformats.org/officeDocument/2006/relationships/vmlDrawing" Target="../drawings/vmlDrawing7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73.bin"/><Relationship Id="rId4" Type="http://schemas.openxmlformats.org/officeDocument/2006/relationships/slideMaster" Target="../slideMasters/slideMaster11.xml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tags" Target="../tags/tag121.xml"/><Relationship Id="rId7" Type="http://schemas.openxmlformats.org/officeDocument/2006/relationships/image" Target="../media/image4.emf"/><Relationship Id="rId2" Type="http://schemas.openxmlformats.org/officeDocument/2006/relationships/tags" Target="../tags/tag120.xml"/><Relationship Id="rId1" Type="http://schemas.openxmlformats.org/officeDocument/2006/relationships/vmlDrawing" Target="../drawings/vmlDrawing7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74.bin"/><Relationship Id="rId4" Type="http://schemas.openxmlformats.org/officeDocument/2006/relationships/slideMaster" Target="../slideMasters/slideMaster11.xml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7" Type="http://schemas.openxmlformats.org/officeDocument/2006/relationships/image" Target="../media/image4.emf"/><Relationship Id="rId2" Type="http://schemas.openxmlformats.org/officeDocument/2006/relationships/tags" Target="../tags/tag122.xml"/><Relationship Id="rId1" Type="http://schemas.openxmlformats.org/officeDocument/2006/relationships/vmlDrawing" Target="../drawings/vmlDrawing7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75.bin"/><Relationship Id="rId4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76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76.bin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tags" Target="../tags/tag125.xml"/><Relationship Id="rId7" Type="http://schemas.openxmlformats.org/officeDocument/2006/relationships/image" Target="../media/image3.emf"/><Relationship Id="rId2" Type="http://schemas.openxmlformats.org/officeDocument/2006/relationships/vmlDrawing" Target="../drawings/vmlDrawing77.vml"/><Relationship Id="rId1" Type="http://schemas.openxmlformats.org/officeDocument/2006/relationships/themeOverride" Target="../theme/themeOverride3.xml"/><Relationship Id="rId6" Type="http://schemas.openxmlformats.org/officeDocument/2006/relationships/oleObject" Target="../embeddings/oleObject77.bin"/><Relationship Id="rId5" Type="http://schemas.openxmlformats.org/officeDocument/2006/relationships/slideMaster" Target="../slideMasters/slideMaster11.xml"/><Relationship Id="rId4" Type="http://schemas.openxmlformats.org/officeDocument/2006/relationships/tags" Target="../tags/tag12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27.xml"/><Relationship Id="rId1" Type="http://schemas.openxmlformats.org/officeDocument/2006/relationships/vmlDrawing" Target="../drawings/vmlDrawing78.v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78.bin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1.xml"/></Relationships>
</file>

<file path=ppt/slideLayouts/_rels/slideLayout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82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7" Type="http://schemas.openxmlformats.org/officeDocument/2006/relationships/image" Target="../media/image2.emf"/><Relationship Id="rId2" Type="http://schemas.openxmlformats.org/officeDocument/2006/relationships/tags" Target="../tags/tag128.xml"/><Relationship Id="rId1" Type="http://schemas.openxmlformats.org/officeDocument/2006/relationships/vmlDrawing" Target="../drawings/vmlDrawing79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79.bin"/><Relationship Id="rId4" Type="http://schemas.openxmlformats.org/officeDocument/2006/relationships/slideMaster" Target="../slideMasters/slideMaster11.xml"/></Relationships>
</file>

<file path=ppt/slideLayouts/_rels/slideLayout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1.xml"/></Relationships>
</file>

<file path=ppt/slideLayouts/_rels/slideLayout1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Master" Target="../slideMasters/slideMaster11.xml"/><Relationship Id="rId7" Type="http://schemas.openxmlformats.org/officeDocument/2006/relationships/image" Target="NULL"/><Relationship Id="rId2" Type="http://schemas.openxmlformats.org/officeDocument/2006/relationships/tags" Target="../tags/tag130.xml"/><Relationship Id="rId1" Type="http://schemas.openxmlformats.org/officeDocument/2006/relationships/vmlDrawing" Target="../drawings/vmlDrawing80.v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80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4.emf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0.bin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4.emf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4.emf"/><Relationship Id="rId2" Type="http://schemas.openxmlformats.org/officeDocument/2006/relationships/tags" Target="../tags/tag1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1.bin"/><Relationship Id="rId4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4.emf"/><Relationship Id="rId2" Type="http://schemas.openxmlformats.org/officeDocument/2006/relationships/tags" Target="../tags/tag20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13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4.bin"/><Relationship Id="rId4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15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4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2.emf"/><Relationship Id="rId2" Type="http://schemas.openxmlformats.org/officeDocument/2006/relationships/tags" Target="../tags/tag2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4.emf"/><Relationship Id="rId2" Type="http://schemas.openxmlformats.org/officeDocument/2006/relationships/tags" Target="../tags/tag2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4.emf"/><Relationship Id="rId2" Type="http://schemas.openxmlformats.org/officeDocument/2006/relationships/tags" Target="../tags/tag3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9.bin"/><Relationship Id="rId4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4.emf"/><Relationship Id="rId2" Type="http://schemas.openxmlformats.org/officeDocument/2006/relationships/tags" Target="../tags/tag33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0.bin"/><Relationship Id="rId4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5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21.bin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3.emf"/><Relationship Id="rId2" Type="http://schemas.openxmlformats.org/officeDocument/2006/relationships/vmlDrawing" Target="../drawings/vmlDrawing22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22.bin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3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8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23.bin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5.bin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2.emf"/><Relationship Id="rId2" Type="http://schemas.openxmlformats.org/officeDocument/2006/relationships/tags" Target="../tags/tag39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4.emf"/><Relationship Id="rId2" Type="http://schemas.openxmlformats.org/officeDocument/2006/relationships/tags" Target="../tags/tag41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4.emf"/><Relationship Id="rId2" Type="http://schemas.openxmlformats.org/officeDocument/2006/relationships/tags" Target="../tags/tag43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4.emf"/><Relationship Id="rId2" Type="http://schemas.openxmlformats.org/officeDocument/2006/relationships/tags" Target="../tags/tag45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4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28.bin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9.bin"/><Relationship Id="rId4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50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30.bin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2.emf"/><Relationship Id="rId2" Type="http://schemas.openxmlformats.org/officeDocument/2006/relationships/tags" Target="../tags/tag51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4.emf"/><Relationship Id="rId2" Type="http://schemas.openxmlformats.org/officeDocument/2006/relationships/tags" Target="../tags/tag54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image" Target="../media/image4.emf"/><Relationship Id="rId2" Type="http://schemas.openxmlformats.org/officeDocument/2006/relationships/tags" Target="../tags/tag56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4.bin"/><Relationship Id="rId4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image" Target="../media/image4.emf"/><Relationship Id="rId2" Type="http://schemas.openxmlformats.org/officeDocument/2006/relationships/tags" Target="../tags/tag58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5.bin"/><Relationship Id="rId4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60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36.bin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7.bin"/><Relationship Id="rId4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63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38.bin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7" Type="http://schemas.openxmlformats.org/officeDocument/2006/relationships/image" Target="../media/image2.emf"/><Relationship Id="rId2" Type="http://schemas.openxmlformats.org/officeDocument/2006/relationships/tags" Target="../tags/tag64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4.emf"/><Relationship Id="rId2" Type="http://schemas.openxmlformats.org/officeDocument/2006/relationships/tags" Target="../tags/tag66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0.bin"/><Relationship Id="rId4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1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798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1124744"/>
            <a:ext cx="12192000" cy="5733257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2756018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60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3606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84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0"/>
            <a:ext cx="12192000" cy="6237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4" y="5123267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87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854634" y="6354152"/>
            <a:ext cx="983586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8" y="1316377"/>
            <a:ext cx="10080000" cy="49244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928089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 bwMode="white">
          <a:xfrm>
            <a:off x="0" y="1"/>
            <a:ext cx="12192000" cy="3573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1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194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08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4" y="836712"/>
            <a:ext cx="11807826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217832668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33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487587"/>
          </a:xfrm>
        </p:spPr>
        <p:txBody>
          <a:bodyPr wrap="square"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9C1A11A-637E-4556-BC74-C7E4EDD1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10600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A0F6248-1825-462D-863E-8FD0BC7384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1C7044B-AD00-4A0B-987D-10AB2AA2F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BB8307F-641C-4703-A3B0-18C3E7348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0304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6240463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43BB3F5-6099-4B61-A589-05E6B105DF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46526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371475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2FAEEE-6E6C-4B9F-8C30-3829B703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525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7BF9EE-19E1-44B8-BB1F-181B404128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40471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1124744"/>
            <a:ext cx="12192000" cy="5733257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39411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 mit 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1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 dirty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 bwMode="gray">
          <a:xfrm>
            <a:off x="8543925" y="5308044"/>
            <a:ext cx="3276600" cy="1073706"/>
          </a:xfrm>
          <a:prstGeom prst="roundRect">
            <a:avLst>
              <a:gd name="adj" fmla="val 17712"/>
            </a:avLst>
          </a:prstGeom>
          <a:solidFill>
            <a:schemeClr val="accent1"/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D5E4F3E-A1C6-427C-B1CE-8C924C7215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1775520" y="3574030"/>
            <a:ext cx="3276600" cy="1143687"/>
          </a:xfrm>
          <a:prstGeom prst="roundRect">
            <a:avLst>
              <a:gd name="adj" fmla="val 17712"/>
            </a:avLst>
          </a:prstGeom>
          <a:solidFill>
            <a:srgbClr val="FFFFFF">
              <a:alpha val="80000"/>
            </a:srgbClr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4279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 mit 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1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1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 dirty="0"/>
            </a:lvl1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 bwMode="gray">
          <a:xfrm>
            <a:off x="8543925" y="5308044"/>
            <a:ext cx="3276600" cy="1073706"/>
          </a:xfrm>
          <a:prstGeom prst="roundRect">
            <a:avLst>
              <a:gd name="adj" fmla="val 17712"/>
            </a:avLst>
          </a:prstGeom>
          <a:solidFill>
            <a:schemeClr val="accent1"/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D5E4F3E-A1C6-427C-B1CE-8C924C7215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1775520" y="3574030"/>
            <a:ext cx="3276600" cy="1143687"/>
          </a:xfrm>
          <a:prstGeom prst="roundRect">
            <a:avLst>
              <a:gd name="adj" fmla="val 17712"/>
            </a:avLst>
          </a:prstGeom>
          <a:solidFill>
            <a:srgbClr val="FFFFFF">
              <a:alpha val="80000"/>
            </a:srgbClr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794657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</p:spTree>
    <p:extLst>
      <p:ext uri="{BB962C8B-B14F-4D97-AF65-F5344CB8AC3E}">
        <p14:creationId xmlns:p14="http://schemas.microsoft.com/office/powerpoint/2010/main" val="313683622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10527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hell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49E70B88-D04B-42BC-893F-9AA3B0842B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63680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39515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zit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80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54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983432" y="4018956"/>
            <a:ext cx="10837092" cy="830997"/>
          </a:xfrm>
        </p:spPr>
        <p:txBody>
          <a:bodyPr anchor="b"/>
          <a:lstStyle>
            <a:lvl1pPr algn="l">
              <a:spcBef>
                <a:spcPts val="0"/>
              </a:spcBef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Take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983432" y="5019229"/>
            <a:ext cx="10837092" cy="55399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Vielen Dank </a:t>
            </a:r>
            <a:endParaRPr lang="en-GB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3C794-CA00-4CB7-864D-3BEBCDA04D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234958" y="400371"/>
            <a:ext cx="1573627" cy="521729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 bwMode="gray">
          <a:xfrm>
            <a:off x="384174" y="5203895"/>
            <a:ext cx="0" cy="1654105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uckrahmen">
            <a:extLst>
              <a:ext uri="{FF2B5EF4-FFF2-40B4-BE49-F238E27FC236}">
                <a16:creationId xmlns:a16="http://schemas.microsoft.com/office/drawing/2014/main" id="{6DE40ADF-7729-4934-A1F7-56D9380093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7021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2" y="1988840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1742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tartfolie">
    <p:bg bwMode="grayWhite">
      <p:bgPr>
        <a:gradFill>
          <a:gsLst>
            <a:gs pos="44000">
              <a:srgbClr val="01002D"/>
            </a:gs>
            <a:gs pos="100000">
              <a:srgbClr val="00749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6B8B3556-9A34-2205-FC41-C3ABAD615DB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04" name="think-cell Folie" r:id="rId4" imgW="306" imgH="306" progId="TCLayout.ActiveDocument.1">
                  <p:embed/>
                </p:oleObj>
              </mc:Choice>
              <mc:Fallback>
                <p:oleObj name="think-cell Folie" r:id="rId4" imgW="306" imgH="30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6B8B3556-9A34-2205-FC41-C3ABAD615D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Ellipse 5">
            <a:extLst>
              <a:ext uri="{FF2B5EF4-FFF2-40B4-BE49-F238E27FC236}">
                <a16:creationId xmlns:a16="http://schemas.microsoft.com/office/drawing/2014/main" id="{1FB1E141-B4C0-9FA6-08F5-A07972D68547}"/>
              </a:ext>
            </a:extLst>
          </p:cNvPr>
          <p:cNvSpPr/>
          <p:nvPr userDrawn="1"/>
        </p:nvSpPr>
        <p:spPr bwMode="hidden">
          <a:xfrm>
            <a:off x="10281164" y="4409280"/>
            <a:ext cx="1370166" cy="1370166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0DE015C-477E-98BB-5BC7-C73CE0161DC4}"/>
              </a:ext>
            </a:extLst>
          </p:cNvPr>
          <p:cNvSpPr/>
          <p:nvPr userDrawn="1"/>
        </p:nvSpPr>
        <p:spPr bwMode="hidden">
          <a:xfrm>
            <a:off x="8153756" y="5887163"/>
            <a:ext cx="970837" cy="970837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0D653E8-70B5-D849-3A66-91B265C71B45}"/>
              </a:ext>
            </a:extLst>
          </p:cNvPr>
          <p:cNvSpPr/>
          <p:nvPr userDrawn="1"/>
        </p:nvSpPr>
        <p:spPr bwMode="hidden">
          <a:xfrm>
            <a:off x="1141592" y="4456039"/>
            <a:ext cx="970837" cy="970837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CDCD7C1C-9A5A-E36B-0D95-1B2C6BC14F36}"/>
              </a:ext>
            </a:extLst>
          </p:cNvPr>
          <p:cNvSpPr/>
          <p:nvPr userDrawn="1"/>
        </p:nvSpPr>
        <p:spPr bwMode="hidden">
          <a:xfrm>
            <a:off x="10139230" y="1709486"/>
            <a:ext cx="970837" cy="970837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72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9B74BEE-1BBB-09D6-0A42-C4017E662FB8}"/>
              </a:ext>
            </a:extLst>
          </p:cNvPr>
          <p:cNvSpPr/>
          <p:nvPr userDrawn="1"/>
        </p:nvSpPr>
        <p:spPr bwMode="hidden">
          <a:xfrm>
            <a:off x="10992267" y="123110"/>
            <a:ext cx="828258" cy="828258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FC707210-4EAC-BD3B-854C-3ED898A1199A}"/>
              </a:ext>
            </a:extLst>
          </p:cNvPr>
          <p:cNvSpPr/>
          <p:nvPr userDrawn="1"/>
        </p:nvSpPr>
        <p:spPr bwMode="hidden">
          <a:xfrm>
            <a:off x="7340586" y="-485419"/>
            <a:ext cx="970837" cy="970837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72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D9FD08B5-93FF-164D-932F-2FF23FF373E7}"/>
              </a:ext>
            </a:extLst>
          </p:cNvPr>
          <p:cNvSpPr/>
          <p:nvPr userDrawn="1"/>
        </p:nvSpPr>
        <p:spPr bwMode="hidden">
          <a:xfrm>
            <a:off x="-685083" y="655493"/>
            <a:ext cx="1370166" cy="1370166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A4CC20D5-27BE-D5DC-9FA6-C4E4D05FDED3}"/>
              </a:ext>
            </a:extLst>
          </p:cNvPr>
          <p:cNvSpPr/>
          <p:nvPr userDrawn="1"/>
        </p:nvSpPr>
        <p:spPr bwMode="hidden">
          <a:xfrm>
            <a:off x="3192410" y="5195013"/>
            <a:ext cx="970837" cy="970837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1C76894-255E-087B-9A01-077C487E86D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 bwMode="hidden">
          <a:xfrm>
            <a:off x="5045914" y="831257"/>
            <a:ext cx="2100173" cy="685083"/>
          </a:xfrm>
          <a:prstGeom prst="rect">
            <a:avLst/>
          </a:prstGeom>
        </p:spPr>
      </p:pic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9F18A0AD-70B9-DB66-0C44-4703BCD3FF4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064915" y="1862179"/>
            <a:ext cx="4574260" cy="4425562"/>
          </a:xfrm>
          <a:prstGeom prst="rect">
            <a:avLst/>
          </a:prstGeom>
        </p:spPr>
      </p:pic>
      <p:sp>
        <p:nvSpPr>
          <p:cNvPr id="16" name="Ellipse 15">
            <a:extLst>
              <a:ext uri="{FF2B5EF4-FFF2-40B4-BE49-F238E27FC236}">
                <a16:creationId xmlns:a16="http://schemas.microsoft.com/office/drawing/2014/main" id="{EF904B51-D0BA-F1C7-4DBF-0C293BF8495F}"/>
              </a:ext>
            </a:extLst>
          </p:cNvPr>
          <p:cNvSpPr/>
          <p:nvPr userDrawn="1"/>
        </p:nvSpPr>
        <p:spPr bwMode="hidden">
          <a:xfrm>
            <a:off x="4675628" y="-568695"/>
            <a:ext cx="1347813" cy="1347813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72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57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20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19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4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93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8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0"/>
            <a:ext cx="12192000" cy="6237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4" y="5123267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87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854634" y="6354152"/>
            <a:ext cx="983586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8" y="1316377"/>
            <a:ext cx="10080000" cy="49244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95838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C0FE0C76-1041-4AE7-9542-6DDF2C28FFE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71474" y="6502043"/>
            <a:ext cx="971997" cy="138499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Sept. 2023</a:t>
            </a:r>
            <a:endParaRPr lang="en-GB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D48521B9-FFE3-490E-9173-76D8DEBAC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29441" y="6502042"/>
            <a:ext cx="9427366" cy="138499"/>
          </a:xfrm>
        </p:spPr>
        <p:txBody>
          <a:bodyPr/>
          <a:lstStyle/>
          <a:p>
            <a:r>
              <a:rPr lang="de-DE" smtClean="0"/>
              <a:t>I KV-Vertriebsshow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145100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 bwMode="white">
          <a:xfrm>
            <a:off x="0" y="1"/>
            <a:ext cx="12192000" cy="3573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1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07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9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4" y="836712"/>
            <a:ext cx="11807826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110890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7" name="think-cell Folie" r:id="rId6" imgW="344" imgH="345" progId="TCLayout.ActiveDocument.1">
                  <p:embed/>
                </p:oleObj>
              </mc:Choice>
              <mc:Fallback>
                <p:oleObj name="think-cell Folie" r:id="rId6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487587"/>
          </a:xfrm>
        </p:spPr>
        <p:txBody>
          <a:bodyPr wrap="square">
            <a:sp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64261E57-56AF-40D3-B8BA-7145487896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7876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A0F6248-1825-462D-863E-8FD0BC7384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1C7044B-AD00-4A0B-987D-10AB2AA2F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BB8307F-641C-4703-A3B0-18C3E7348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64774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6240463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43BB3F5-6099-4B61-A589-05E6B105DF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5135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371475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2FAEEE-6E6C-4B9F-8C30-3829B703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525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7BF9EE-19E1-44B8-BB1F-181B404128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2671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1124744"/>
            <a:ext cx="12192000" cy="5733257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682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 mit 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4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1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 dirty="0"/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 bwMode="gray">
          <a:xfrm>
            <a:off x="8543925" y="5308044"/>
            <a:ext cx="3276600" cy="1073706"/>
          </a:xfrm>
          <a:prstGeom prst="roundRect">
            <a:avLst>
              <a:gd name="adj" fmla="val 17712"/>
            </a:avLst>
          </a:prstGeom>
          <a:solidFill>
            <a:schemeClr val="accent1"/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D5E4F3E-A1C6-427C-B1CE-8C924C7215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1775520" y="3574030"/>
            <a:ext cx="3276600" cy="1143687"/>
          </a:xfrm>
          <a:prstGeom prst="roundRect">
            <a:avLst>
              <a:gd name="adj" fmla="val 17712"/>
            </a:avLst>
          </a:prstGeom>
          <a:solidFill>
            <a:srgbClr val="FFFFFF">
              <a:alpha val="80000"/>
            </a:srgbClr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492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</p:spTree>
    <p:extLst>
      <p:ext uri="{BB962C8B-B14F-4D97-AF65-F5344CB8AC3E}">
        <p14:creationId xmlns:p14="http://schemas.microsoft.com/office/powerpoint/2010/main" val="236795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63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52632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hell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49E70B88-D04B-42BC-893F-9AA3B0842B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1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zit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64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54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983432" y="4018956"/>
            <a:ext cx="10837092" cy="830997"/>
          </a:xfrm>
        </p:spPr>
        <p:txBody>
          <a:bodyPr anchor="b"/>
          <a:lstStyle>
            <a:lvl1pPr algn="l">
              <a:spcBef>
                <a:spcPts val="0"/>
              </a:spcBef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Take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983432" y="5019229"/>
            <a:ext cx="10837092" cy="55399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Vielen Dank </a:t>
            </a:r>
            <a:endParaRPr lang="en-GB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3C794-CA00-4CB7-864D-3BEBCDA04D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234958" y="400371"/>
            <a:ext cx="1573627" cy="521729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 bwMode="gray">
          <a:xfrm>
            <a:off x="384174" y="5203895"/>
            <a:ext cx="0" cy="1654105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uckrahmen">
            <a:extLst>
              <a:ext uri="{FF2B5EF4-FFF2-40B4-BE49-F238E27FC236}">
                <a16:creationId xmlns:a16="http://schemas.microsoft.com/office/drawing/2014/main" id="{6DE40ADF-7729-4934-A1F7-56D9380093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0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2" y="1988840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77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2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24784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36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12947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60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0"/>
            <a:ext cx="12192000" cy="6237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4" y="5123267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87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854634" y="6354152"/>
            <a:ext cx="983586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8" y="1316377"/>
            <a:ext cx="10080000" cy="49244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039771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 bwMode="white">
          <a:xfrm>
            <a:off x="0" y="1"/>
            <a:ext cx="12192000" cy="3573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1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9427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8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4" y="836712"/>
            <a:ext cx="11807826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264208714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09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487587"/>
          </a:xfrm>
        </p:spPr>
        <p:txBody>
          <a:bodyPr wrap="square"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9C1A11A-637E-4556-BC74-C7E4EDD1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463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hell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49E70B88-D04B-42BC-893F-9AA3B0842B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A3777DEC-1293-4FF3-BB62-DE85050D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71474" y="6502043"/>
            <a:ext cx="971997" cy="138499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Sept. 2023</a:t>
            </a:r>
            <a:endParaRPr lang="en-GB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6D60DF75-7A0D-4BA8-A95E-1CEC0C9D1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29441" y="6502042"/>
            <a:ext cx="9427366" cy="138499"/>
          </a:xfrm>
        </p:spPr>
        <p:txBody>
          <a:bodyPr/>
          <a:lstStyle/>
          <a:p>
            <a:r>
              <a:rPr lang="de-DE" smtClean="0"/>
              <a:t>I KV-Vertriebsshow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78506912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A0F6248-1825-462D-863E-8FD0BC7384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1C7044B-AD00-4A0B-987D-10AB2AA2F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BB8307F-641C-4703-A3B0-18C3E7348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610913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6240463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43BB3F5-6099-4B61-A589-05E6B105DF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38738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371475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2FAEEE-6E6C-4B9F-8C30-3829B703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525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7BF9EE-19E1-44B8-BB1F-181B404128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18328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1124744"/>
            <a:ext cx="12192000" cy="5733257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32426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 mit 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3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1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 dirty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 bwMode="gray">
          <a:xfrm>
            <a:off x="8543925" y="5308044"/>
            <a:ext cx="3276600" cy="1073706"/>
          </a:xfrm>
          <a:prstGeom prst="roundRect">
            <a:avLst>
              <a:gd name="adj" fmla="val 17712"/>
            </a:avLst>
          </a:prstGeom>
          <a:solidFill>
            <a:schemeClr val="accent1"/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D5E4F3E-A1C6-427C-B1CE-8C924C7215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1775520" y="3574030"/>
            <a:ext cx="3276600" cy="1143687"/>
          </a:xfrm>
          <a:prstGeom prst="roundRect">
            <a:avLst>
              <a:gd name="adj" fmla="val 17712"/>
            </a:avLst>
          </a:prstGeom>
          <a:solidFill>
            <a:srgbClr val="FFFFFF">
              <a:alpha val="80000"/>
            </a:srgbClr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508360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</p:spTree>
    <p:extLst>
      <p:ext uri="{BB962C8B-B14F-4D97-AF65-F5344CB8AC3E}">
        <p14:creationId xmlns:p14="http://schemas.microsoft.com/office/powerpoint/2010/main" val="8599796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91483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hell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49E70B88-D04B-42BC-893F-9AA3B0842B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61441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91692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zit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6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54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983432" y="4018956"/>
            <a:ext cx="10837092" cy="830997"/>
          </a:xfrm>
        </p:spPr>
        <p:txBody>
          <a:bodyPr anchor="b"/>
          <a:lstStyle>
            <a:lvl1pPr algn="l">
              <a:spcBef>
                <a:spcPts val="0"/>
              </a:spcBef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Take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983432" y="5019229"/>
            <a:ext cx="10837092" cy="55399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Vielen Dank </a:t>
            </a:r>
            <a:endParaRPr lang="en-GB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3C794-CA00-4CB7-864D-3BEBCDA04D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234958" y="400371"/>
            <a:ext cx="1573627" cy="521729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 bwMode="gray">
          <a:xfrm>
            <a:off x="384174" y="5203895"/>
            <a:ext cx="0" cy="1654105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uckrahmen">
            <a:extLst>
              <a:ext uri="{FF2B5EF4-FFF2-40B4-BE49-F238E27FC236}">
                <a16:creationId xmlns:a16="http://schemas.microsoft.com/office/drawing/2014/main" id="{6DE40ADF-7729-4934-A1F7-56D9380093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39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58647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2" y="1988840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0960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04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6034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28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7395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52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0"/>
            <a:ext cx="12192000" cy="6237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4" y="5123267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87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854634" y="6354152"/>
            <a:ext cx="983586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8" y="1316377"/>
            <a:ext cx="10080000" cy="49244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8063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 bwMode="white">
          <a:xfrm>
            <a:off x="0" y="1"/>
            <a:ext cx="12192000" cy="3573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1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4087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7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4" y="836712"/>
            <a:ext cx="11807826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2185462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01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487587"/>
          </a:xfrm>
        </p:spPr>
        <p:txBody>
          <a:bodyPr wrap="square"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9C1A11A-637E-4556-BC74-C7E4EDD1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63597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A0F6248-1825-462D-863E-8FD0BC7384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1C7044B-AD00-4A0B-987D-10AB2AA2F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BB8307F-641C-4703-A3B0-18C3E7348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1588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6240463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43BB3F5-6099-4B61-A589-05E6B105DF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524803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371475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2FAEEE-6E6C-4B9F-8C30-3829B703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525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7BF9EE-19E1-44B8-BB1F-181B404128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852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zit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5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54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983432" y="4018956"/>
            <a:ext cx="10837092" cy="830997"/>
          </a:xfrm>
        </p:spPr>
        <p:txBody>
          <a:bodyPr anchor="b"/>
          <a:lstStyle>
            <a:lvl1pPr algn="l">
              <a:spcBef>
                <a:spcPts val="0"/>
              </a:spcBef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Take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983432" y="5019229"/>
            <a:ext cx="10837092" cy="55399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Vielen Dank </a:t>
            </a:r>
            <a:endParaRPr lang="en-GB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3C794-CA00-4CB7-864D-3BEBCDA04D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234958" y="400371"/>
            <a:ext cx="1573627" cy="521729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 bwMode="gray">
          <a:xfrm>
            <a:off x="384174" y="5203895"/>
            <a:ext cx="0" cy="1654105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uckrahmen">
            <a:extLst>
              <a:ext uri="{FF2B5EF4-FFF2-40B4-BE49-F238E27FC236}">
                <a16:creationId xmlns:a16="http://schemas.microsoft.com/office/drawing/2014/main" id="{6DE40ADF-7729-4934-A1F7-56D9380093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37446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25" name="think-cell Folie" r:id="rId4" imgW="404" imgH="405" progId="TCLayout.ActiveDocument.1">
                  <p:embed/>
                </p:oleObj>
              </mc:Choice>
              <mc:Fallback>
                <p:oleObj name="think-cell Folie" r:id="rId4" imgW="404" imgH="40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1124744"/>
            <a:ext cx="12192000" cy="5733257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9688455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 mit 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4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1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 dirty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 bwMode="gray">
          <a:xfrm>
            <a:off x="8543925" y="5308044"/>
            <a:ext cx="3276600" cy="1073706"/>
          </a:xfrm>
          <a:prstGeom prst="roundRect">
            <a:avLst>
              <a:gd name="adj" fmla="val 17712"/>
            </a:avLst>
          </a:prstGeom>
          <a:solidFill>
            <a:schemeClr val="accent1"/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D5E4F3E-A1C6-427C-B1CE-8C924C7215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1775520" y="3574030"/>
            <a:ext cx="3276600" cy="1143687"/>
          </a:xfrm>
          <a:prstGeom prst="roundRect">
            <a:avLst>
              <a:gd name="adj" fmla="val 17712"/>
            </a:avLst>
          </a:prstGeom>
          <a:solidFill>
            <a:srgbClr val="FFFFFF">
              <a:alpha val="80000"/>
            </a:srgbClr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543220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</p:spTree>
    <p:extLst>
      <p:ext uri="{BB962C8B-B14F-4D97-AF65-F5344CB8AC3E}">
        <p14:creationId xmlns:p14="http://schemas.microsoft.com/office/powerpoint/2010/main" val="42852120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51910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hell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49E70B88-D04B-42BC-893F-9AA3B0842B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25565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56878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2" y="1988840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60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7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31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84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55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0"/>
            <a:ext cx="12192000" cy="6237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4" y="5123267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87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854634" y="6354152"/>
            <a:ext cx="983586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8" y="1316377"/>
            <a:ext cx="10080000" cy="49244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4058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2" y="1988840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187888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 bwMode="white">
          <a:xfrm>
            <a:off x="0" y="1"/>
            <a:ext cx="12192000" cy="3573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1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53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7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4" y="836712"/>
            <a:ext cx="11807826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26378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04" name="think-cell Folie" r:id="rId6" imgW="344" imgH="345" progId="TCLayout.ActiveDocument.1">
                  <p:embed/>
                </p:oleObj>
              </mc:Choice>
              <mc:Fallback>
                <p:oleObj name="think-cell Folie" r:id="rId6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487587"/>
          </a:xfrm>
        </p:spPr>
        <p:txBody>
          <a:bodyPr wrap="square">
            <a:sp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64261E57-56AF-40D3-B8BA-7145487896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84397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A0F6248-1825-462D-863E-8FD0BC7384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1C7044B-AD00-4A0B-987D-10AB2AA2F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BB8307F-641C-4703-A3B0-18C3E7348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8069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6240463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43BB3F5-6099-4B61-A589-05E6B105DF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247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371475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2FAEEE-6E6C-4B9F-8C30-3829B703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525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7BF9EE-19E1-44B8-BB1F-181B404128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4106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1124744"/>
            <a:ext cx="12192000" cy="5733257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50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 mit 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27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1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 dirty="0"/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 bwMode="gray">
          <a:xfrm>
            <a:off x="8543925" y="5308044"/>
            <a:ext cx="3276600" cy="1073706"/>
          </a:xfrm>
          <a:prstGeom prst="roundRect">
            <a:avLst>
              <a:gd name="adj" fmla="val 17712"/>
            </a:avLst>
          </a:prstGeom>
          <a:solidFill>
            <a:schemeClr val="accent1"/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D5E4F3E-A1C6-427C-B1CE-8C924C7215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1775520" y="3574030"/>
            <a:ext cx="3276600" cy="1143687"/>
          </a:xfrm>
          <a:prstGeom prst="roundRect">
            <a:avLst>
              <a:gd name="adj" fmla="val 17712"/>
            </a:avLst>
          </a:prstGeom>
          <a:solidFill>
            <a:srgbClr val="FFFFFF">
              <a:alpha val="80000"/>
            </a:srgbClr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361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</p:spTree>
    <p:extLst>
      <p:ext uri="{BB962C8B-B14F-4D97-AF65-F5344CB8AC3E}">
        <p14:creationId xmlns:p14="http://schemas.microsoft.com/office/powerpoint/2010/main" val="351579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90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7887A228-1E61-4867-B617-ABB05620316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71474" y="6502043"/>
            <a:ext cx="971997" cy="138499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Sept. 2023</a:t>
            </a:r>
            <a:endParaRPr lang="en-GB" dirty="0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F96CD030-328D-49B4-9207-7732A090D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29441" y="6502042"/>
            <a:ext cx="9427366" cy="138499"/>
          </a:xfrm>
        </p:spPr>
        <p:txBody>
          <a:bodyPr/>
          <a:lstStyle/>
          <a:p>
            <a:r>
              <a:rPr lang="de-DE" smtClean="0"/>
              <a:t>I KV-Vertriebsshow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65236910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hell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49E70B88-D04B-42BC-893F-9AA3B0842B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71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56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zit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51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54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983432" y="4018956"/>
            <a:ext cx="10837092" cy="830997"/>
          </a:xfrm>
        </p:spPr>
        <p:txBody>
          <a:bodyPr anchor="b"/>
          <a:lstStyle>
            <a:lvl1pPr algn="l">
              <a:spcBef>
                <a:spcPts val="0"/>
              </a:spcBef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Take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983432" y="5019229"/>
            <a:ext cx="10837092" cy="55399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Vielen Dank </a:t>
            </a:r>
            <a:endParaRPr lang="en-GB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3C794-CA00-4CB7-864D-3BEBCDA04D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234958" y="400371"/>
            <a:ext cx="1573627" cy="521729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 bwMode="gray">
          <a:xfrm>
            <a:off x="384174" y="5203895"/>
            <a:ext cx="0" cy="1654105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uckrahmen">
            <a:extLst>
              <a:ext uri="{FF2B5EF4-FFF2-40B4-BE49-F238E27FC236}">
                <a16:creationId xmlns:a16="http://schemas.microsoft.com/office/drawing/2014/main" id="{6DE40ADF-7729-4934-A1F7-56D9380093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497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2" y="1988840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5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tartfolie">
    <p:bg bwMode="grayWhite">
      <p:bgPr>
        <a:gradFill>
          <a:gsLst>
            <a:gs pos="44000">
              <a:srgbClr val="01002D"/>
            </a:gs>
            <a:gs pos="100000">
              <a:srgbClr val="00749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6B8B3556-9A34-2205-FC41-C3ABAD615DB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75" name="think-cell Folie" r:id="rId4" imgW="306" imgH="306" progId="TCLayout.ActiveDocument.1">
                  <p:embed/>
                </p:oleObj>
              </mc:Choice>
              <mc:Fallback>
                <p:oleObj name="think-cell Folie" r:id="rId4" imgW="306" imgH="30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6B8B3556-9A34-2205-FC41-C3ABAD615D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Ellipse 5">
            <a:extLst>
              <a:ext uri="{FF2B5EF4-FFF2-40B4-BE49-F238E27FC236}">
                <a16:creationId xmlns:a16="http://schemas.microsoft.com/office/drawing/2014/main" id="{1FB1E141-B4C0-9FA6-08F5-A07972D68547}"/>
              </a:ext>
            </a:extLst>
          </p:cNvPr>
          <p:cNvSpPr/>
          <p:nvPr userDrawn="1"/>
        </p:nvSpPr>
        <p:spPr bwMode="hidden">
          <a:xfrm>
            <a:off x="10281164" y="4409280"/>
            <a:ext cx="1370166" cy="1370166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0DE015C-477E-98BB-5BC7-C73CE0161DC4}"/>
              </a:ext>
            </a:extLst>
          </p:cNvPr>
          <p:cNvSpPr/>
          <p:nvPr userDrawn="1"/>
        </p:nvSpPr>
        <p:spPr bwMode="hidden">
          <a:xfrm>
            <a:off x="8153756" y="5887163"/>
            <a:ext cx="970837" cy="970837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0D653E8-70B5-D849-3A66-91B265C71B45}"/>
              </a:ext>
            </a:extLst>
          </p:cNvPr>
          <p:cNvSpPr/>
          <p:nvPr userDrawn="1"/>
        </p:nvSpPr>
        <p:spPr bwMode="hidden">
          <a:xfrm>
            <a:off x="1141592" y="4456039"/>
            <a:ext cx="970837" cy="970837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CDCD7C1C-9A5A-E36B-0D95-1B2C6BC14F36}"/>
              </a:ext>
            </a:extLst>
          </p:cNvPr>
          <p:cNvSpPr/>
          <p:nvPr userDrawn="1"/>
        </p:nvSpPr>
        <p:spPr bwMode="hidden">
          <a:xfrm>
            <a:off x="10139230" y="1709486"/>
            <a:ext cx="970837" cy="970837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72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9B74BEE-1BBB-09D6-0A42-C4017E662FB8}"/>
              </a:ext>
            </a:extLst>
          </p:cNvPr>
          <p:cNvSpPr/>
          <p:nvPr userDrawn="1"/>
        </p:nvSpPr>
        <p:spPr bwMode="hidden">
          <a:xfrm>
            <a:off x="10992267" y="123110"/>
            <a:ext cx="828258" cy="828258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FC707210-4EAC-BD3B-854C-3ED898A1199A}"/>
              </a:ext>
            </a:extLst>
          </p:cNvPr>
          <p:cNvSpPr/>
          <p:nvPr userDrawn="1"/>
        </p:nvSpPr>
        <p:spPr bwMode="hidden">
          <a:xfrm>
            <a:off x="7340586" y="-485419"/>
            <a:ext cx="970837" cy="970837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72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D9FD08B5-93FF-164D-932F-2FF23FF373E7}"/>
              </a:ext>
            </a:extLst>
          </p:cNvPr>
          <p:cNvSpPr/>
          <p:nvPr userDrawn="1"/>
        </p:nvSpPr>
        <p:spPr bwMode="hidden">
          <a:xfrm>
            <a:off x="-685083" y="655493"/>
            <a:ext cx="1370166" cy="1370166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A4CC20D5-27BE-D5DC-9FA6-C4E4D05FDED3}"/>
              </a:ext>
            </a:extLst>
          </p:cNvPr>
          <p:cNvSpPr/>
          <p:nvPr userDrawn="1"/>
        </p:nvSpPr>
        <p:spPr bwMode="hidden">
          <a:xfrm>
            <a:off x="3192410" y="5195013"/>
            <a:ext cx="970837" cy="970837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6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1C76894-255E-087B-9A01-077C487E86D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 bwMode="hidden">
          <a:xfrm>
            <a:off x="5045914" y="831257"/>
            <a:ext cx="2100173" cy="685083"/>
          </a:xfrm>
          <a:prstGeom prst="rect">
            <a:avLst/>
          </a:prstGeom>
        </p:spPr>
      </p:pic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9F18A0AD-70B9-DB66-0C44-4703BCD3FF4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064915" y="1862179"/>
            <a:ext cx="4574260" cy="4425562"/>
          </a:xfrm>
          <a:prstGeom prst="rect">
            <a:avLst/>
          </a:prstGeom>
        </p:spPr>
      </p:pic>
      <p:sp>
        <p:nvSpPr>
          <p:cNvPr id="16" name="Ellipse 15">
            <a:extLst>
              <a:ext uri="{FF2B5EF4-FFF2-40B4-BE49-F238E27FC236}">
                <a16:creationId xmlns:a16="http://schemas.microsoft.com/office/drawing/2014/main" id="{EF904B51-D0BA-F1C7-4DBF-0C293BF8495F}"/>
              </a:ext>
            </a:extLst>
          </p:cNvPr>
          <p:cNvSpPr/>
          <p:nvPr userDrawn="1"/>
        </p:nvSpPr>
        <p:spPr bwMode="hidden">
          <a:xfrm>
            <a:off x="4675628" y="-568695"/>
            <a:ext cx="1347813" cy="1347813"/>
          </a:xfrm>
          <a:prstGeom prst="ellipse">
            <a:avLst/>
          </a:prstGeom>
          <a:gradFill flip="none" rotWithShape="1">
            <a:gsLst>
              <a:gs pos="100000">
                <a:schemeClr val="tx2">
                  <a:alpha val="0"/>
                </a:schemeClr>
              </a:gs>
              <a:gs pos="0">
                <a:schemeClr val="bg1">
                  <a:alpha val="72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7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58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5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9226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3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1402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7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0"/>
            <a:ext cx="12192000" cy="6237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4" y="5123267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87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854634" y="6354152"/>
            <a:ext cx="983586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8" y="1316377"/>
            <a:ext cx="10080000" cy="49244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04232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 bwMode="white">
          <a:xfrm>
            <a:off x="0" y="1"/>
            <a:ext cx="12192000" cy="3573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1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042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61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4" y="836712"/>
            <a:ext cx="11807826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21738619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87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487587"/>
          </a:xfrm>
        </p:spPr>
        <p:txBody>
          <a:bodyPr wrap="square"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9C1A11A-637E-4556-BC74-C7E4EDD1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08943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A0F6248-1825-462D-863E-8FD0BC7384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1C7044B-AD00-4A0B-987D-10AB2AA2F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BB8307F-641C-4703-A3B0-18C3E7348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56818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6240463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43BB3F5-6099-4B61-A589-05E6B105DF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99053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371475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2FAEEE-6E6C-4B9F-8C30-3829B703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525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7BF9EE-19E1-44B8-BB1F-181B404128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42826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1124744"/>
            <a:ext cx="12192000" cy="5733257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5059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 mit 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1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 dirty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 bwMode="gray">
          <a:xfrm>
            <a:off x="8543925" y="5308044"/>
            <a:ext cx="3276600" cy="1073706"/>
          </a:xfrm>
          <a:prstGeom prst="roundRect">
            <a:avLst>
              <a:gd name="adj" fmla="val 17712"/>
            </a:avLst>
          </a:prstGeom>
          <a:solidFill>
            <a:schemeClr val="accent1"/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D5E4F3E-A1C6-427C-B1CE-8C924C7215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1775520" y="3574030"/>
            <a:ext cx="3276600" cy="1143687"/>
          </a:xfrm>
          <a:prstGeom prst="roundRect">
            <a:avLst>
              <a:gd name="adj" fmla="val 17712"/>
            </a:avLst>
          </a:prstGeom>
          <a:solidFill>
            <a:srgbClr val="FFFFFF">
              <a:alpha val="80000"/>
            </a:srgbClr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6090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9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0"/>
            <a:ext cx="12192000" cy="6237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4" y="5123267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87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854634" y="6354152"/>
            <a:ext cx="983586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8" y="1316377"/>
            <a:ext cx="10080000" cy="49244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45951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</p:spTree>
    <p:extLst>
      <p:ext uri="{BB962C8B-B14F-4D97-AF65-F5344CB8AC3E}">
        <p14:creationId xmlns:p14="http://schemas.microsoft.com/office/powerpoint/2010/main" val="887959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763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hell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49E70B88-D04B-42BC-893F-9AA3B0842B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5184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757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zit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33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54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983432" y="4018956"/>
            <a:ext cx="10837092" cy="830997"/>
          </a:xfrm>
        </p:spPr>
        <p:txBody>
          <a:bodyPr anchor="b"/>
          <a:lstStyle>
            <a:lvl1pPr algn="l">
              <a:spcBef>
                <a:spcPts val="0"/>
              </a:spcBef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Take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983432" y="5019229"/>
            <a:ext cx="10837092" cy="55399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Vielen Dank </a:t>
            </a:r>
            <a:endParaRPr lang="en-GB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3C794-CA00-4CB7-864D-3BEBCDA04D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234958" y="400371"/>
            <a:ext cx="1573627" cy="521729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 bwMode="gray">
          <a:xfrm>
            <a:off x="384174" y="5203895"/>
            <a:ext cx="0" cy="1654105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uckrahmen">
            <a:extLst>
              <a:ext uri="{FF2B5EF4-FFF2-40B4-BE49-F238E27FC236}">
                <a16:creationId xmlns:a16="http://schemas.microsoft.com/office/drawing/2014/main" id="{6DE40ADF-7729-4934-A1F7-56D9380093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3854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2" y="1988840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9650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 KV-Vertriebsshow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354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12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42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36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14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60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0"/>
            <a:ext cx="12192000" cy="6237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4" y="5123267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87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854634" y="6354152"/>
            <a:ext cx="983586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8" y="1316377"/>
            <a:ext cx="10080000" cy="49244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175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 bwMode="white">
          <a:xfrm>
            <a:off x="0" y="1"/>
            <a:ext cx="12192000" cy="3573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1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7744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 bwMode="white">
          <a:xfrm>
            <a:off x="0" y="1"/>
            <a:ext cx="12192000" cy="3573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1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29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8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4" y="836712"/>
            <a:ext cx="11807826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314357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0" name="think-cell Folie" r:id="rId6" imgW="344" imgH="345" progId="TCLayout.ActiveDocument.1">
                  <p:embed/>
                </p:oleObj>
              </mc:Choice>
              <mc:Fallback>
                <p:oleObj name="think-cell Folie" r:id="rId6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487587"/>
          </a:xfrm>
        </p:spPr>
        <p:txBody>
          <a:bodyPr wrap="square">
            <a:sp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64261E57-56AF-40D3-B8BA-7145487896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8370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A0F6248-1825-462D-863E-8FD0BC7384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1C7044B-AD00-4A0B-987D-10AB2AA2F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BB8307F-641C-4703-A3B0-18C3E7348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1589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6240463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43BB3F5-6099-4B61-A589-05E6B105DF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6371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371475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2FAEEE-6E6C-4B9F-8C30-3829B703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525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7BF9EE-19E1-44B8-BB1F-181B404128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5656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1124744"/>
            <a:ext cx="12192000" cy="5733257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25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 mit 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3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1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 dirty="0"/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 bwMode="gray">
          <a:xfrm>
            <a:off x="8543925" y="5308044"/>
            <a:ext cx="3276600" cy="1073706"/>
          </a:xfrm>
          <a:prstGeom prst="roundRect">
            <a:avLst>
              <a:gd name="adj" fmla="val 17712"/>
            </a:avLst>
          </a:prstGeom>
          <a:solidFill>
            <a:schemeClr val="accent1"/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D5E4F3E-A1C6-427C-B1CE-8C924C7215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1775520" y="3574030"/>
            <a:ext cx="3276600" cy="1143687"/>
          </a:xfrm>
          <a:prstGeom prst="roundRect">
            <a:avLst>
              <a:gd name="adj" fmla="val 17712"/>
            </a:avLst>
          </a:prstGeom>
          <a:solidFill>
            <a:srgbClr val="FFFFFF">
              <a:alpha val="80000"/>
            </a:srgbClr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9031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</p:spTree>
    <p:extLst>
      <p:ext uri="{BB962C8B-B14F-4D97-AF65-F5344CB8AC3E}">
        <p14:creationId xmlns:p14="http://schemas.microsoft.com/office/powerpoint/2010/main" val="21213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79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3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4" y="836712"/>
            <a:ext cx="11807826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29483727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hell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49E70B88-D04B-42BC-893F-9AA3B0842B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7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2"/>
            <a:ext cx="348368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719843" y="6502042"/>
            <a:ext cx="10050995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47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zit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56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54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983432" y="4018956"/>
            <a:ext cx="10837092" cy="830997"/>
          </a:xfrm>
        </p:spPr>
        <p:txBody>
          <a:bodyPr anchor="b"/>
          <a:lstStyle>
            <a:lvl1pPr algn="l">
              <a:spcBef>
                <a:spcPts val="0"/>
              </a:spcBef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Take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983432" y="5019229"/>
            <a:ext cx="10837092" cy="55399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Vielen Dank </a:t>
            </a:r>
            <a:endParaRPr lang="en-GB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3C794-CA00-4CB7-864D-3BEBCDA04D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234958" y="400371"/>
            <a:ext cx="1573627" cy="521729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 bwMode="gray">
          <a:xfrm>
            <a:off x="384174" y="5203895"/>
            <a:ext cx="0" cy="1654105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uckrahmen">
            <a:extLst>
              <a:ext uri="{FF2B5EF4-FFF2-40B4-BE49-F238E27FC236}">
                <a16:creationId xmlns:a16="http://schemas.microsoft.com/office/drawing/2014/main" id="{6DE40ADF-7729-4934-A1F7-56D9380093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98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2" y="1988840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33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50454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313307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84677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9810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835088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583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9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4" y="6502043"/>
            <a:ext cx="971997" cy="138499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Sept. 2023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29441" y="6502042"/>
            <a:ext cx="9427366" cy="138499"/>
          </a:xfrm>
        </p:spPr>
        <p:txBody>
          <a:bodyPr/>
          <a:lstStyle/>
          <a:p>
            <a:r>
              <a:rPr lang="de-DE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487587"/>
          </a:xfrm>
        </p:spPr>
        <p:txBody>
          <a:bodyPr wrap="square">
            <a:sp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9C1A11A-637E-4556-BC74-C7E4EDD1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831678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92102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4175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99701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2166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15552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68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87161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2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7869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6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0"/>
            <a:ext cx="12192000" cy="6237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4" y="5123267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87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854634" y="6354152"/>
            <a:ext cx="983586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8" y="1316377"/>
            <a:ext cx="10080000" cy="49244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10445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 bwMode="white">
          <a:xfrm>
            <a:off x="0" y="1"/>
            <a:ext cx="12192000" cy="3573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1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52610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4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4" y="836712"/>
            <a:ext cx="11807826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1455631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A0F6248-1825-462D-863E-8FD0BC7384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1C7044B-AD00-4A0B-987D-10AB2AA2F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BB8307F-641C-4703-A3B0-18C3E7348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21589377-52A5-4599-8CBA-A115C28A6069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71474" y="6502043"/>
            <a:ext cx="971997" cy="138499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Sept. 2023</a:t>
            </a:r>
            <a:endParaRPr lang="en-GB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5B4FC126-BC2C-4CE6-9857-DD9F2EA1D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29441" y="6502042"/>
            <a:ext cx="9427366" cy="138499"/>
          </a:xfrm>
        </p:spPr>
        <p:txBody>
          <a:bodyPr/>
          <a:lstStyle/>
          <a:p>
            <a:r>
              <a:rPr lang="de-DE" smtClean="0"/>
              <a:t>I KV-Vertriebsshow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67160858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65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487587"/>
          </a:xfrm>
        </p:spPr>
        <p:txBody>
          <a:bodyPr wrap="square"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9C1A11A-637E-4556-BC74-C7E4EDD1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815476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A0F6248-1825-462D-863E-8FD0BC7384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1C7044B-AD00-4A0B-987D-10AB2AA2F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BB8307F-641C-4703-A3B0-18C3E7348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0526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6240463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43BB3F5-6099-4B61-A589-05E6B105DF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0442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371475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2FAEEE-6E6C-4B9F-8C30-3829B703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525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7BF9EE-19E1-44B8-BB1F-181B404128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43462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1124744"/>
            <a:ext cx="12192000" cy="5733257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467135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 mit 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88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1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 dirty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 bwMode="gray">
          <a:xfrm>
            <a:off x="8543925" y="5308044"/>
            <a:ext cx="3276600" cy="1073706"/>
          </a:xfrm>
          <a:prstGeom prst="roundRect">
            <a:avLst>
              <a:gd name="adj" fmla="val 17712"/>
            </a:avLst>
          </a:prstGeom>
          <a:solidFill>
            <a:schemeClr val="accent1"/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D5E4F3E-A1C6-427C-B1CE-8C924C7215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1775520" y="3574030"/>
            <a:ext cx="3276600" cy="1143687"/>
          </a:xfrm>
          <a:prstGeom prst="roundRect">
            <a:avLst>
              <a:gd name="adj" fmla="val 17712"/>
            </a:avLst>
          </a:prstGeom>
          <a:solidFill>
            <a:srgbClr val="FFFFFF">
              <a:alpha val="80000"/>
            </a:srgbClr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063624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</p:spTree>
    <p:extLst>
      <p:ext uri="{BB962C8B-B14F-4D97-AF65-F5344CB8AC3E}">
        <p14:creationId xmlns:p14="http://schemas.microsoft.com/office/powerpoint/2010/main" val="77062762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4881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hell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49E70B88-D04B-42BC-893F-9AA3B0842B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93325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943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6240463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/>
              <a:t>Bild durch Klicken auf Symbol hinzufügen</a:t>
            </a:r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43BB3F5-6099-4B61-A589-05E6B105DF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66948E5D-748B-41FB-B052-1E295F05602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71474" y="6502043"/>
            <a:ext cx="971997" cy="138499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Sept. 2023</a:t>
            </a:r>
            <a:endParaRPr lang="en-GB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388D4CE0-1976-4B16-9BB9-0F514B977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29441" y="6502042"/>
            <a:ext cx="9427366" cy="138499"/>
          </a:xfrm>
        </p:spPr>
        <p:txBody>
          <a:bodyPr/>
          <a:lstStyle/>
          <a:p>
            <a:r>
              <a:rPr lang="de-DE" smtClean="0"/>
              <a:t>I KV-Vertriebsshow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01001042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zit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12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54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983432" y="4018956"/>
            <a:ext cx="10837092" cy="830997"/>
          </a:xfrm>
        </p:spPr>
        <p:txBody>
          <a:bodyPr anchor="b"/>
          <a:lstStyle>
            <a:lvl1pPr algn="l">
              <a:spcBef>
                <a:spcPts val="0"/>
              </a:spcBef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Take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983432" y="5019229"/>
            <a:ext cx="10837092" cy="55399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Vielen Dank </a:t>
            </a:r>
            <a:endParaRPr lang="en-GB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3C794-CA00-4CB7-864D-3BEBCDA04D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234958" y="400371"/>
            <a:ext cx="1573627" cy="521729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 bwMode="gray">
          <a:xfrm>
            <a:off x="384174" y="5203895"/>
            <a:ext cx="0" cy="1654105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uckrahmen">
            <a:extLst>
              <a:ext uri="{FF2B5EF4-FFF2-40B4-BE49-F238E27FC236}">
                <a16:creationId xmlns:a16="http://schemas.microsoft.com/office/drawing/2014/main" id="{6DE40ADF-7729-4934-A1F7-56D9380093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6012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2" y="1988840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70137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72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57935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96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27272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20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0"/>
            <a:ext cx="12192000" cy="6237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4" y="5123267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87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854634" y="6354152"/>
            <a:ext cx="983586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8" y="1316377"/>
            <a:ext cx="10080000" cy="49244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030032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 bwMode="white">
          <a:xfrm>
            <a:off x="0" y="1"/>
            <a:ext cx="12192000" cy="3573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1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85034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4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4" y="836712"/>
            <a:ext cx="11807826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231775495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69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487587"/>
          </a:xfrm>
        </p:spPr>
        <p:txBody>
          <a:bodyPr wrap="square"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9C1A11A-637E-4556-BC74-C7E4EDD1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972269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A0F6248-1825-462D-863E-8FD0BC7384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1C7044B-AD00-4A0B-987D-10AB2AA2F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BB8307F-641C-4703-A3B0-18C3E7348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10838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6240463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43BB3F5-6099-4B61-A589-05E6B105DF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64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371475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/>
              <a:t>Bild durch Klicken auf Symbol hinzufügen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2FAEEE-6E6C-4B9F-8C30-3829B703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525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7BF9EE-19E1-44B8-BB1F-181B404128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813AFAAC-C1B3-4BF7-9912-75F12466B2E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71474" y="6502043"/>
            <a:ext cx="971997" cy="138499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Sept. 2023</a:t>
            </a:r>
            <a:endParaRPr lang="en-GB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17C4212A-EB62-41FA-B49F-8ADD52997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29441" y="6502042"/>
            <a:ext cx="9427366" cy="138499"/>
          </a:xfrm>
        </p:spPr>
        <p:txBody>
          <a:bodyPr/>
          <a:lstStyle/>
          <a:p>
            <a:r>
              <a:rPr lang="de-DE" smtClean="0"/>
              <a:t>I KV-Vertriebsshow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24788568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371475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2FAEEE-6E6C-4B9F-8C30-3829B703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525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7BF9EE-19E1-44B8-BB1F-181B404128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435116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1124744"/>
            <a:ext cx="12192000" cy="5733257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474608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 mit 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9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1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 dirty="0"/>
            </a:lvl1pPr>
          </a:lstStyle>
          <a:p>
            <a:pPr lvl="0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 bwMode="gray">
          <a:xfrm>
            <a:off x="8543925" y="5308044"/>
            <a:ext cx="3276600" cy="1073706"/>
          </a:xfrm>
          <a:prstGeom prst="roundRect">
            <a:avLst>
              <a:gd name="adj" fmla="val 17712"/>
            </a:avLst>
          </a:prstGeom>
          <a:solidFill>
            <a:schemeClr val="accent1"/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D5E4F3E-A1C6-427C-B1CE-8C924C7215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1775520" y="3574030"/>
            <a:ext cx="3276600" cy="1143687"/>
          </a:xfrm>
          <a:prstGeom prst="roundRect">
            <a:avLst>
              <a:gd name="adj" fmla="val 17712"/>
            </a:avLst>
          </a:prstGeom>
          <a:solidFill>
            <a:srgbClr val="FFFFFF">
              <a:alpha val="80000"/>
            </a:srgbClr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435742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smtClean="0"/>
              <a:t>I KV-Vertriebsshow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</p:spTree>
    <p:extLst>
      <p:ext uri="{BB962C8B-B14F-4D97-AF65-F5344CB8AC3E}">
        <p14:creationId xmlns:p14="http://schemas.microsoft.com/office/powerpoint/2010/main" val="47067427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77704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hell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49E70B88-D04B-42BC-893F-9AA3B0842B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83204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19306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zit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6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54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983432" y="4018956"/>
            <a:ext cx="10837092" cy="830997"/>
          </a:xfrm>
        </p:spPr>
        <p:txBody>
          <a:bodyPr anchor="b"/>
          <a:lstStyle>
            <a:lvl1pPr algn="l">
              <a:spcBef>
                <a:spcPts val="0"/>
              </a:spcBef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Take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983432" y="5019229"/>
            <a:ext cx="10837092" cy="55399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Vielen Dank </a:t>
            </a:r>
            <a:endParaRPr lang="en-GB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3C794-CA00-4CB7-864D-3BEBCDA04D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234958" y="400371"/>
            <a:ext cx="1573627" cy="521729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 bwMode="gray">
          <a:xfrm>
            <a:off x="384174" y="5203895"/>
            <a:ext cx="0" cy="1654105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uckrahmen">
            <a:extLst>
              <a:ext uri="{FF2B5EF4-FFF2-40B4-BE49-F238E27FC236}">
                <a16:creationId xmlns:a16="http://schemas.microsoft.com/office/drawing/2014/main" id="{6DE40ADF-7729-4934-A1F7-56D9380093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02918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2" y="1988840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</a:t>
            </a:r>
            <a:endParaRPr lang="de-DE" dirty="0"/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4119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36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728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slideLayout" Target="../slideLayouts/slideLayout163.xml"/><Relationship Id="rId18" Type="http://schemas.openxmlformats.org/officeDocument/2006/relationships/vmlDrawing" Target="../drawings/vmlDrawing64.vml"/><Relationship Id="rId3" Type="http://schemas.openxmlformats.org/officeDocument/2006/relationships/slideLayout" Target="../slideLayouts/slideLayout153.xml"/><Relationship Id="rId21" Type="http://schemas.openxmlformats.org/officeDocument/2006/relationships/image" Target="../media/image6.emf"/><Relationship Id="rId7" Type="http://schemas.openxmlformats.org/officeDocument/2006/relationships/slideLayout" Target="../slideLayouts/slideLayout157.xml"/><Relationship Id="rId12" Type="http://schemas.openxmlformats.org/officeDocument/2006/relationships/slideLayout" Target="../slideLayouts/slideLayout162.xml"/><Relationship Id="rId17" Type="http://schemas.openxmlformats.org/officeDocument/2006/relationships/theme" Target="../theme/theme10.xml"/><Relationship Id="rId2" Type="http://schemas.openxmlformats.org/officeDocument/2006/relationships/slideLayout" Target="../slideLayouts/slideLayout152.xml"/><Relationship Id="rId16" Type="http://schemas.openxmlformats.org/officeDocument/2006/relationships/slideLayout" Target="../slideLayouts/slideLayout166.xml"/><Relationship Id="rId20" Type="http://schemas.openxmlformats.org/officeDocument/2006/relationships/oleObject" Target="../embeddings/oleObject64.bin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55.xml"/><Relationship Id="rId1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60.xml"/><Relationship Id="rId19" Type="http://schemas.openxmlformats.org/officeDocument/2006/relationships/tags" Target="../tags/tag105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slideLayout" Target="../slideLayouts/slideLayout164.xml"/><Relationship Id="rId22" Type="http://schemas.openxmlformats.org/officeDocument/2006/relationships/image" Target="../media/image2.e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slideLayout" Target="../slideLayouts/slideLayout179.xml"/><Relationship Id="rId1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69.xml"/><Relationship Id="rId21" Type="http://schemas.openxmlformats.org/officeDocument/2006/relationships/tags" Target="../tags/tag117.xml"/><Relationship Id="rId7" Type="http://schemas.openxmlformats.org/officeDocument/2006/relationships/slideLayout" Target="../slideLayouts/slideLayout173.xml"/><Relationship Id="rId12" Type="http://schemas.openxmlformats.org/officeDocument/2006/relationships/slideLayout" Target="../slideLayouts/slideLayout178.xml"/><Relationship Id="rId17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68.xml"/><Relationship Id="rId16" Type="http://schemas.openxmlformats.org/officeDocument/2006/relationships/slideLayout" Target="../slideLayouts/slideLayout182.xml"/><Relationship Id="rId20" Type="http://schemas.openxmlformats.org/officeDocument/2006/relationships/vmlDrawing" Target="../drawings/vmlDrawing72.v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171.xml"/><Relationship Id="rId15" Type="http://schemas.openxmlformats.org/officeDocument/2006/relationships/slideLayout" Target="../slideLayouts/slideLayout181.xml"/><Relationship Id="rId23" Type="http://schemas.openxmlformats.org/officeDocument/2006/relationships/image" Target="../media/image3.emf"/><Relationship Id="rId10" Type="http://schemas.openxmlformats.org/officeDocument/2006/relationships/slideLayout" Target="../slideLayouts/slideLayout176.xml"/><Relationship Id="rId19" Type="http://schemas.openxmlformats.org/officeDocument/2006/relationships/theme" Target="../theme/theme11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Relationship Id="rId14" Type="http://schemas.openxmlformats.org/officeDocument/2006/relationships/slideLayout" Target="../slideLayouts/slideLayout180.xml"/><Relationship Id="rId22" Type="http://schemas.openxmlformats.org/officeDocument/2006/relationships/oleObject" Target="../embeddings/oleObject72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tags" Target="../tags/tag15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vmlDrawing" Target="../drawings/vmlDrawing9.v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image" Target="../media/image5.emf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oleObject" Target="../embeddings/oleObject9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9.xml"/><Relationship Id="rId21" Type="http://schemas.openxmlformats.org/officeDocument/2006/relationships/oleObject" Target="../embeddings/oleObject17.bin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tags" Target="../tags/tag2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image" Target="../media/image2.emf"/><Relationship Id="rId10" Type="http://schemas.openxmlformats.org/officeDocument/2006/relationships/slideLayout" Target="../slideLayouts/slideLayout46.xml"/><Relationship Id="rId19" Type="http://schemas.openxmlformats.org/officeDocument/2006/relationships/vmlDrawing" Target="../drawings/vmlDrawing17.v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image" Target="../media/image3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4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4.xml"/><Relationship Id="rId21" Type="http://schemas.openxmlformats.org/officeDocument/2006/relationships/oleObject" Target="../embeddings/oleObject32.bin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slideLayout" Target="../slideLayouts/slideLayout98.xml"/><Relationship Id="rId2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97.xml"/><Relationship Id="rId20" Type="http://schemas.openxmlformats.org/officeDocument/2006/relationships/tags" Target="../tags/tag5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96.xml"/><Relationship Id="rId23" Type="http://schemas.openxmlformats.org/officeDocument/2006/relationships/image" Target="../media/image2.emf"/><Relationship Id="rId10" Type="http://schemas.openxmlformats.org/officeDocument/2006/relationships/slideLayout" Target="../slideLayouts/slideLayout91.xml"/><Relationship Id="rId19" Type="http://schemas.openxmlformats.org/officeDocument/2006/relationships/vmlDrawing" Target="../drawings/vmlDrawing32.v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Relationship Id="rId22" Type="http://schemas.openxmlformats.org/officeDocument/2006/relationships/image" Target="../media/image6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11.xml"/><Relationship Id="rId1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1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0.xml"/><Relationship Id="rId16" Type="http://schemas.openxmlformats.org/officeDocument/2006/relationships/slideLayout" Target="../slideLayouts/slideLayout114.xml"/><Relationship Id="rId20" Type="http://schemas.openxmlformats.org/officeDocument/2006/relationships/image" Target="../media/image2.emf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08.xml"/><Relationship Id="rId19" Type="http://schemas.openxmlformats.org/officeDocument/2006/relationships/theme" Target="../theme/theme7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1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9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19.xml"/><Relationship Id="rId21" Type="http://schemas.openxmlformats.org/officeDocument/2006/relationships/oleObject" Target="../embeddings/oleObject48.bin"/><Relationship Id="rId7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8.xml"/><Relationship Id="rId1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18.xml"/><Relationship Id="rId16" Type="http://schemas.openxmlformats.org/officeDocument/2006/relationships/slideLayout" Target="../slideLayouts/slideLayout132.xml"/><Relationship Id="rId20" Type="http://schemas.openxmlformats.org/officeDocument/2006/relationships/tags" Target="../tags/tag79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5" Type="http://schemas.openxmlformats.org/officeDocument/2006/relationships/slideLayout" Target="../slideLayouts/slideLayout131.xml"/><Relationship Id="rId23" Type="http://schemas.openxmlformats.org/officeDocument/2006/relationships/image" Target="../media/image2.emf"/><Relationship Id="rId10" Type="http://schemas.openxmlformats.org/officeDocument/2006/relationships/slideLayout" Target="../slideLayouts/slideLayout126.xml"/><Relationship Id="rId19" Type="http://schemas.openxmlformats.org/officeDocument/2006/relationships/vmlDrawing" Target="../drawings/vmlDrawing48.v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Relationship Id="rId14" Type="http://schemas.openxmlformats.org/officeDocument/2006/relationships/slideLayout" Target="../slideLayouts/slideLayout130.xml"/><Relationship Id="rId22" Type="http://schemas.openxmlformats.org/officeDocument/2006/relationships/image" Target="../media/image3.e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slideLayout" Target="../slideLayouts/slideLayout146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36.xml"/><Relationship Id="rId21" Type="http://schemas.openxmlformats.org/officeDocument/2006/relationships/oleObject" Target="../embeddings/oleObject56.bin"/><Relationship Id="rId7" Type="http://schemas.openxmlformats.org/officeDocument/2006/relationships/slideLayout" Target="../slideLayouts/slideLayout140.xml"/><Relationship Id="rId12" Type="http://schemas.openxmlformats.org/officeDocument/2006/relationships/slideLayout" Target="../slideLayouts/slideLayout145.xml"/><Relationship Id="rId17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35.xml"/><Relationship Id="rId16" Type="http://schemas.openxmlformats.org/officeDocument/2006/relationships/slideLayout" Target="../slideLayouts/slideLayout149.xml"/><Relationship Id="rId20" Type="http://schemas.openxmlformats.org/officeDocument/2006/relationships/tags" Target="../tags/tag92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5" Type="http://schemas.openxmlformats.org/officeDocument/2006/relationships/slideLayout" Target="../slideLayouts/slideLayout148.xml"/><Relationship Id="rId23" Type="http://schemas.openxmlformats.org/officeDocument/2006/relationships/image" Target="../media/image2.emf"/><Relationship Id="rId10" Type="http://schemas.openxmlformats.org/officeDocument/2006/relationships/slideLayout" Target="../slideLayouts/slideLayout143.xml"/><Relationship Id="rId19" Type="http://schemas.openxmlformats.org/officeDocument/2006/relationships/vmlDrawing" Target="../drawings/vmlDrawing56.v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Relationship Id="rId14" Type="http://schemas.openxmlformats.org/officeDocument/2006/relationships/slideLayout" Target="../slideLayouts/slideLayout147.xml"/><Relationship Id="rId22" Type="http://schemas.openxmlformats.org/officeDocument/2006/relationships/image" Target="../media/image10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/>
          <p:cNvGraphicFramePr>
            <a:graphicFrameLocks noChangeAspect="1"/>
          </p:cNvGraphicFramePr>
          <p:nvPr userDrawn="1">
            <p:custDataLst>
              <p:tags r:id="rId2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" name="think-cell Folie" r:id="rId23" imgW="352" imgH="353" progId="TCLayout.ActiveDocument.1">
                  <p:embed/>
                </p:oleObj>
              </mc:Choice>
              <mc:Fallback>
                <p:oleObj name="think-cell Folie" r:id="rId23" imgW="352" imgH="353" progId="TCLayout.ActiveDocument.1">
                  <p:embed/>
                  <p:pic>
                    <p:nvPicPr>
                      <p:cNvPr id="10" name="Objekt 9" hidden="1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/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spcBef>
                <a:spcPts val="600"/>
              </a:spcBef>
              <a:buClr>
                <a:schemeClr val="accent1"/>
              </a:buClr>
            </a:pPr>
            <a:endParaRPr lang="de-DE" sz="2000" b="1" i="0" baseline="0" dirty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Headlinebalken"/>
          <p:cNvSpPr/>
          <p:nvPr userDrawn="1"/>
        </p:nvSpPr>
        <p:spPr bwMode="gray">
          <a:xfrm>
            <a:off x="0" y="1"/>
            <a:ext cx="12192000" cy="11247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48" cy="14875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25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138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600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890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/>
          <p:cNvGraphicFramePr>
            <a:graphicFrameLocks noChangeAspect="1"/>
          </p:cNvGraphicFramePr>
          <p:nvPr userDrawn="1">
            <p:custDataLst>
              <p:tags r:id="rId19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81" name="think-cell Folie" r:id="rId20" imgW="404" imgH="405" progId="TCLayout.ActiveDocument.1">
                  <p:embed/>
                </p:oleObj>
              </mc:Choice>
              <mc:Fallback>
                <p:oleObj name="think-cell Folie" r:id="rId20" imgW="404" imgH="405" progId="TCLayout.ActiveDocument.1">
                  <p:embed/>
                  <p:pic>
                    <p:nvPicPr>
                      <p:cNvPr id="12" name="Objekt 11" hidden="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Headlinebalken"/>
          <p:cNvSpPr/>
          <p:nvPr userDrawn="1"/>
        </p:nvSpPr>
        <p:spPr bwMode="gray">
          <a:xfrm>
            <a:off x="0" y="1"/>
            <a:ext cx="12192000" cy="11247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48" cy="14875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22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727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600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890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D65D707E-48DE-4381-A6FB-162587ED21D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84" name="think-cell Folie" r:id="rId22" imgW="344" imgH="345" progId="TCLayout.ActiveDocument.1">
                  <p:embed/>
                </p:oleObj>
              </mc:Choice>
              <mc:Fallback>
                <p:oleObj name="think-cell Folie" r:id="rId22" imgW="344" imgH="345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D65D707E-48DE-4381-A6FB-162587ED21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Headlinebalken"/>
          <p:cNvSpPr/>
          <p:nvPr userDrawn="1"/>
        </p:nvSpPr>
        <p:spPr bwMode="gray">
          <a:xfrm>
            <a:off x="0" y="1"/>
            <a:ext cx="12192000" cy="11247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48" cy="14875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24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621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  <p:sldLayoutId id="2147483843" r:id="rId17"/>
    <p:sldLayoutId id="2147483844" r:id="rId18"/>
  </p:sldLayoutIdLst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600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89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/>
          <p:cNvGraphicFramePr>
            <a:graphicFrameLocks noChangeAspect="1"/>
          </p:cNvGraphicFramePr>
          <p:nvPr userDrawn="1">
            <p:custDataLst>
              <p:tags r:id="rId21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8" name="think-cell Folie" r:id="rId22" imgW="353" imgH="353" progId="TCLayout.ActiveDocument.1">
                  <p:embed/>
                </p:oleObj>
              </mc:Choice>
              <mc:Fallback>
                <p:oleObj name="think-cell Folie" r:id="rId22" imgW="353" imgH="353" progId="TCLayout.ActiveDocument.1">
                  <p:embed/>
                  <p:pic>
                    <p:nvPicPr>
                      <p:cNvPr id="10" name="Objekt 9" hidden="1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Headlinebalken"/>
          <p:cNvSpPr/>
          <p:nvPr userDrawn="1"/>
        </p:nvSpPr>
        <p:spPr bwMode="gray">
          <a:xfrm>
            <a:off x="0" y="1"/>
            <a:ext cx="12192000" cy="11247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48" cy="14875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24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017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600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89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D65D707E-48DE-4381-A6FB-162587ED21D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0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90" name="think-cell Folie" r:id="rId21" imgW="344" imgH="345" progId="TCLayout.ActiveDocument.1">
                  <p:embed/>
                </p:oleObj>
              </mc:Choice>
              <mc:Fallback>
                <p:oleObj name="think-cell Folie" r:id="rId21" imgW="344" imgH="345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D65D707E-48DE-4381-A6FB-162587ED21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Headlinebalken"/>
          <p:cNvSpPr/>
          <p:nvPr userDrawn="1"/>
        </p:nvSpPr>
        <p:spPr bwMode="gray">
          <a:xfrm>
            <a:off x="0" y="1"/>
            <a:ext cx="12192000" cy="11247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48" cy="14875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23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0453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600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89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8A1DD-E316-4692-B88C-C5BDFF9407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77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linebalken"/>
          <p:cNvSpPr/>
          <p:nvPr userDrawn="1"/>
        </p:nvSpPr>
        <p:spPr bwMode="gray">
          <a:xfrm>
            <a:off x="0" y="1"/>
            <a:ext cx="12192000" cy="11247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48" cy="14875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19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6310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600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89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/>
          <p:cNvGraphicFramePr>
            <a:graphicFrameLocks noChangeAspect="1"/>
          </p:cNvGraphicFramePr>
          <p:nvPr userDrawn="1">
            <p:custDataLst>
              <p:tags r:id="rId20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49" name="think-cell Folie" r:id="rId21" imgW="360" imgH="360" progId="TCLayout.ActiveDocument.1">
                  <p:embed/>
                </p:oleObj>
              </mc:Choice>
              <mc:Fallback>
                <p:oleObj name="think-cell Folie" r:id="rId21" imgW="360" imgH="360" progId="TCLayout.ActiveDocument.1">
                  <p:embed/>
                  <p:pic>
                    <p:nvPicPr>
                      <p:cNvPr id="10" name="Objekt 9" hidden="1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Headlinebalken"/>
          <p:cNvSpPr/>
          <p:nvPr userDrawn="1"/>
        </p:nvSpPr>
        <p:spPr bwMode="gray">
          <a:xfrm>
            <a:off x="0" y="1"/>
            <a:ext cx="12192000" cy="11247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48" cy="14875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23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709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600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89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linebalken"/>
          <p:cNvSpPr/>
          <p:nvPr userDrawn="1"/>
        </p:nvSpPr>
        <p:spPr bwMode="gray">
          <a:xfrm>
            <a:off x="0" y="1"/>
            <a:ext cx="12192000" cy="11247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48" cy="14875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20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125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  <p:sldLayoutId id="2147483771" r:id="rId17"/>
    <p:sldLayoutId id="2147483772" r:id="rId18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600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890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D65D707E-48DE-4381-A6FB-162587ED21D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0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97" name="think-cell Folie" r:id="rId21" imgW="344" imgH="345" progId="TCLayout.ActiveDocument.1">
                  <p:embed/>
                </p:oleObj>
              </mc:Choice>
              <mc:Fallback>
                <p:oleObj name="think-cell Folie" r:id="rId21" imgW="344" imgH="345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D65D707E-48DE-4381-A6FB-162587ED21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Headlinebalken"/>
          <p:cNvSpPr/>
          <p:nvPr userDrawn="1"/>
        </p:nvSpPr>
        <p:spPr bwMode="gray">
          <a:xfrm>
            <a:off x="0" y="1"/>
            <a:ext cx="12192000" cy="11247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48" cy="14875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23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981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600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890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/>
          <p:cNvGraphicFramePr>
            <a:graphicFrameLocks noChangeAspect="1"/>
          </p:cNvGraphicFramePr>
          <p:nvPr userDrawn="1">
            <p:custDataLst>
              <p:tags r:id="rId20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89" name="think-cell Folie" r:id="rId21" imgW="360" imgH="360" progId="TCLayout.ActiveDocument.1">
                  <p:embed/>
                </p:oleObj>
              </mc:Choice>
              <mc:Fallback>
                <p:oleObj name="think-cell Folie" r:id="rId21" imgW="360" imgH="360" progId="TCLayout.ActiveDocument.1">
                  <p:embed/>
                  <p:pic>
                    <p:nvPicPr>
                      <p:cNvPr id="10" name="Objekt 9" hidden="1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Headlinebalken"/>
          <p:cNvSpPr/>
          <p:nvPr userDrawn="1"/>
        </p:nvSpPr>
        <p:spPr bwMode="gray">
          <a:xfrm>
            <a:off x="0" y="1"/>
            <a:ext cx="12192000" cy="11247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48" cy="14875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23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9641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  <p:sldLayoutId id="2147483808" r:id="rId17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600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89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1.png"/><Relationship Id="rId2" Type="http://schemas.openxmlformats.org/officeDocument/2006/relationships/tags" Target="../tags/tag131.xml"/><Relationship Id="rId1" Type="http://schemas.openxmlformats.org/officeDocument/2006/relationships/vmlDrawing" Target="../drawings/vmlDrawing8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1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3.png"/><Relationship Id="rId2" Type="http://schemas.openxmlformats.org/officeDocument/2006/relationships/tags" Target="../tags/tag132.xml"/><Relationship Id="rId1" Type="http://schemas.openxmlformats.org/officeDocument/2006/relationships/vmlDrawing" Target="../drawings/vmlDrawing8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82.bin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4.png"/><Relationship Id="rId2" Type="http://schemas.openxmlformats.org/officeDocument/2006/relationships/tags" Target="../tags/tag133.xml"/><Relationship Id="rId1" Type="http://schemas.openxmlformats.org/officeDocument/2006/relationships/vmlDrawing" Target="../drawings/vmlDrawing83.vml"/><Relationship Id="rId6" Type="http://schemas.openxmlformats.org/officeDocument/2006/relationships/image" Target="../media/image13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8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303" name="think-cell Folie" r:id="rId5" imgW="352" imgH="353" progId="TCLayout.ActiveDocument.1">
                  <p:embed/>
                </p:oleObj>
              </mc:Choice>
              <mc:Fallback>
                <p:oleObj name="think-cell Folie" r:id="rId5" imgW="352" imgH="353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11058524" y="6502042"/>
            <a:ext cx="761999" cy="138499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4F42BA-C6E3-4D5B-99FA-36163155CEA7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el 7">
            <a:extLst>
              <a:ext uri="{FF2B5EF4-FFF2-40B4-BE49-F238E27FC236}">
                <a16:creationId xmlns:a16="http://schemas.microsoft.com/office/drawing/2014/main" id="{1EB6EED2-ED68-430B-80B9-B96F63C18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929" y="3301166"/>
            <a:ext cx="9355671" cy="3200876"/>
          </a:xfrm>
        </p:spPr>
        <p:txBody>
          <a:bodyPr vert="horz"/>
          <a:lstStyle/>
          <a:p>
            <a:r>
              <a:rPr lang="de-DE" sz="2400" dirty="0" smtClean="0"/>
              <a:t>Echte Leistung.</a:t>
            </a:r>
            <a:br>
              <a:rPr lang="de-DE" sz="2400" dirty="0" smtClean="0"/>
            </a:br>
            <a:r>
              <a:rPr lang="de-DE" sz="2400" dirty="0" smtClean="0"/>
              <a:t>Top Preise.</a:t>
            </a:r>
            <a:br>
              <a:rPr lang="de-DE" sz="2400" dirty="0" smtClean="0"/>
            </a:b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/>
              <a:t/>
            </a:r>
            <a:br>
              <a:rPr lang="de-DE" sz="2400" dirty="0"/>
            </a:br>
            <a:r>
              <a:rPr lang="de-DE" sz="4800" dirty="0" smtClean="0"/>
              <a:t>Arbeitnehmerfinanzierte </a:t>
            </a:r>
            <a:r>
              <a:rPr lang="de-DE" sz="4800" dirty="0" err="1" smtClean="0"/>
              <a:t>bKV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sz="2400" dirty="0" smtClean="0"/>
              <a:t>auch für Familienangehörige</a:t>
            </a:r>
            <a:r>
              <a:rPr lang="de-DE" sz="4800" dirty="0" smtClean="0"/>
              <a:t/>
            </a:r>
            <a:br>
              <a:rPr lang="de-DE" sz="4800" dirty="0" smtClean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268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9603" y="0"/>
            <a:ext cx="7712398" cy="6857999"/>
          </a:xfrm>
          <a:prstGeom prst="rect">
            <a:avLst/>
          </a:prstGeom>
        </p:spPr>
      </p:pic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0D4A16BE-7141-4171-8C45-B3D8CFE0FD7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482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0D4A16BE-7141-4171-8C45-B3D8CFE0FD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" name="Grafik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266" y="147924"/>
            <a:ext cx="3539716" cy="720884"/>
          </a:xfrm>
          <a:prstGeom prst="rect">
            <a:avLst/>
          </a:prstGeom>
        </p:spPr>
      </p:pic>
      <p:sp>
        <p:nvSpPr>
          <p:cNvPr id="52" name="Foliennummernplatzhalter 3">
            <a:extLst>
              <a:ext uri="{FF2B5EF4-FFF2-40B4-BE49-F238E27FC236}">
                <a16:creationId xmlns:a16="http://schemas.microsoft.com/office/drawing/2014/main" id="{7F4C2DB6-6F43-48E2-9F8B-7DB5ADA3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58524" y="6502042"/>
            <a:ext cx="761999" cy="138499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4F42BA-C6E3-4D5B-99FA-36163155CEA7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560160" y="1190171"/>
            <a:ext cx="8932183" cy="4746172"/>
          </a:xfrm>
          <a:prstGeom prst="roundRect">
            <a:avLst>
              <a:gd name="adj" fmla="val 9058"/>
            </a:avLst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16" name="Titel 7">
            <a:extLst>
              <a:ext uri="{FF2B5EF4-FFF2-40B4-BE49-F238E27FC236}">
                <a16:creationId xmlns:a16="http://schemas.microsoft.com/office/drawing/2014/main" id="{1EB6EED2-ED68-430B-80B9-B96F63C18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529" y="1602440"/>
            <a:ext cx="7694397" cy="954107"/>
          </a:xfrm>
        </p:spPr>
        <p:txBody>
          <a:bodyPr vert="horz"/>
          <a:lstStyle/>
          <a:p>
            <a:r>
              <a:rPr lang="de-DE" altLang="de-DE" sz="2400" dirty="0">
                <a:solidFill>
                  <a:schemeClr val="tx1"/>
                </a:solidFill>
              </a:rPr>
              <a:t>Vorteile </a:t>
            </a:r>
            <a:r>
              <a:rPr lang="de-DE" altLang="de-DE" sz="2400" dirty="0" smtClean="0">
                <a:solidFill>
                  <a:schemeClr val="tx1"/>
                </a:solidFill>
              </a:rPr>
              <a:t>für </a:t>
            </a:r>
            <a:r>
              <a:rPr lang="de-DE" sz="2400" dirty="0" smtClean="0">
                <a:solidFill>
                  <a:schemeClr val="tx1"/>
                </a:solidFill>
              </a:rPr>
              <a:t>Ehepartner/Lebenspartner </a:t>
            </a:r>
            <a:r>
              <a:rPr lang="de-DE" sz="2400" dirty="0">
                <a:solidFill>
                  <a:schemeClr val="tx1"/>
                </a:solidFill>
              </a:rPr>
              <a:t>und </a:t>
            </a:r>
            <a:r>
              <a:rPr lang="de-DE" sz="2400" dirty="0" smtClean="0">
                <a:solidFill>
                  <a:schemeClr val="tx1"/>
                </a:solidFill>
              </a:rPr>
              <a:t>Kinder </a:t>
            </a:r>
            <a:r>
              <a:rPr lang="de-DE" sz="1800" b="0" dirty="0" smtClean="0">
                <a:solidFill>
                  <a:schemeClr val="tx1"/>
                </a:solidFill>
              </a:rPr>
              <a:t/>
            </a:r>
            <a:br>
              <a:rPr lang="de-DE" sz="1800" b="0" dirty="0" smtClean="0">
                <a:solidFill>
                  <a:schemeClr val="tx1"/>
                </a:solidFill>
              </a:rPr>
            </a:br>
            <a:r>
              <a:rPr lang="de-DE" sz="1800" b="0" dirty="0" smtClean="0">
                <a:solidFill>
                  <a:schemeClr val="tx1"/>
                </a:solidFill>
              </a:rPr>
              <a:t>(Kinder bis </a:t>
            </a:r>
            <a:r>
              <a:rPr lang="de-DE" sz="1800" b="0" dirty="0">
                <a:solidFill>
                  <a:schemeClr val="tx1"/>
                </a:solidFill>
              </a:rPr>
              <a:t>21. bzw. in Ausbildung bis 27. </a:t>
            </a:r>
            <a:r>
              <a:rPr lang="de-DE" sz="1800" b="0" dirty="0" smtClean="0">
                <a:solidFill>
                  <a:schemeClr val="tx1"/>
                </a:solidFill>
              </a:rPr>
              <a:t>Lebensjahr)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849219" y="2475392"/>
            <a:ext cx="8578422" cy="3293017"/>
          </a:xfrm>
          <a:prstGeom prst="rect">
            <a:avLst/>
          </a:prstGeom>
          <a:noFill/>
        </p:spPr>
        <p:txBody>
          <a:bodyPr wrap="square" lIns="91248" tIns="45625" rIns="91248" bIns="45625" rtlCol="0">
            <a:spAutoFit/>
          </a:bodyPr>
          <a:lstStyle/>
          <a:p>
            <a:pPr marL="390323" lvl="2" indent="-285750">
              <a:buSzPct val="120000"/>
              <a:buFont typeface="Symbol" panose="05050102010706020507" pitchFamily="18" charset="2"/>
              <a:buChar char="-"/>
            </a:pPr>
            <a:r>
              <a:rPr lang="de-DE" altLang="de-DE" sz="1600" dirty="0"/>
              <a:t>6 Monate Verzicht auf Gesundheitsprüfung in den Budgetstufen, die in der Arbeitgeberfinanzierung abgeschlossen wurden &gt;&gt; alle Vorerkrankungen, laufende/angeratene Behandlungen und fehlende Zähne gelten mitversichert</a:t>
            </a:r>
          </a:p>
          <a:p>
            <a:pPr marL="104573" lvl="2">
              <a:buSzPct val="120000"/>
            </a:pPr>
            <a:r>
              <a:rPr lang="de-DE" altLang="de-DE" sz="1600" dirty="0"/>
              <a:t>     (gilt für Unternehmen ab 20 Mitarbeiter*innen)</a:t>
            </a:r>
          </a:p>
          <a:p>
            <a:pPr marL="104573" lvl="2">
              <a:buSzPct val="120000"/>
            </a:pPr>
            <a:endParaRPr lang="de-DE" altLang="de-DE" sz="1600" dirty="0"/>
          </a:p>
          <a:p>
            <a:pPr marL="390323" lvl="2" indent="-285750">
              <a:buSzPct val="120000"/>
              <a:buFont typeface="Symbol" panose="05050102010706020507" pitchFamily="18" charset="2"/>
              <a:buChar char="-"/>
            </a:pPr>
            <a:r>
              <a:rPr lang="de-DE" altLang="de-DE" sz="1600" dirty="0"/>
              <a:t>Keine Wartezeiten, </a:t>
            </a:r>
            <a:r>
              <a:rPr lang="de-DE" altLang="de-DE" sz="1600" dirty="0">
                <a:sym typeface="Wingdings" panose="05000000000000000000" pitchFamily="2" charset="2"/>
              </a:rPr>
              <a:t>s</a:t>
            </a:r>
            <a:r>
              <a:rPr lang="de-DE" altLang="de-DE" sz="1600" dirty="0"/>
              <a:t>ofortiger Versicherungsschutz </a:t>
            </a:r>
          </a:p>
          <a:p>
            <a:pPr marL="390323" lvl="2" indent="-285750">
              <a:buSzPct val="120000"/>
              <a:buFont typeface="Symbol" panose="05050102010706020507" pitchFamily="18" charset="2"/>
              <a:buChar char="-"/>
            </a:pPr>
            <a:endParaRPr lang="de-DE" altLang="de-DE" sz="1600" dirty="0"/>
          </a:p>
          <a:p>
            <a:pPr marL="390323" lvl="2" indent="-285750">
              <a:buSzPct val="120000"/>
              <a:buFont typeface="Symbol" panose="05050102010706020507" pitchFamily="18" charset="2"/>
              <a:buChar char="-"/>
            </a:pPr>
            <a:r>
              <a:rPr lang="de-DE" sz="1600" kern="0" dirty="0"/>
              <a:t>Umfangreiche zusätzliche Assistance-/Serviceleistungen</a:t>
            </a:r>
          </a:p>
          <a:p>
            <a:pPr marL="390323" lvl="2" indent="-285750">
              <a:buSzPct val="120000"/>
              <a:buFont typeface="Symbol" panose="05050102010706020507" pitchFamily="18" charset="2"/>
              <a:buChar char="-"/>
            </a:pPr>
            <a:endParaRPr lang="de-DE" altLang="de-DE" sz="1600" dirty="0"/>
          </a:p>
          <a:p>
            <a:pPr marL="390323" lvl="2" indent="-285750">
              <a:buSzPct val="120000"/>
              <a:buFont typeface="Symbol" panose="05050102010706020507" pitchFamily="18" charset="2"/>
              <a:buChar char="-"/>
            </a:pPr>
            <a:r>
              <a:rPr lang="de-DE" altLang="de-DE" sz="1600" dirty="0"/>
              <a:t>Weiterversicherung bei Ausscheiden aus der Belegschaft (ohne Gesundheitsprüfung)</a:t>
            </a:r>
            <a:endParaRPr lang="de-DE" altLang="de-DE" sz="1400" dirty="0"/>
          </a:p>
          <a:p>
            <a:pPr marL="390323" lvl="2" indent="-285750">
              <a:buSzPct val="120000"/>
              <a:buFont typeface="Symbol" panose="05050102010706020507" pitchFamily="18" charset="2"/>
              <a:buChar char="-"/>
            </a:pPr>
            <a:endParaRPr lang="de-DE" sz="1600" kern="0" dirty="0"/>
          </a:p>
          <a:p>
            <a:pPr marL="390323" lvl="2" indent="-285750">
              <a:buSzPct val="120000"/>
              <a:buFont typeface="Symbol" panose="05050102010706020507" pitchFamily="18" charset="2"/>
              <a:buChar char="-"/>
            </a:pPr>
            <a:r>
              <a:rPr lang="de-DE" sz="1600" kern="0" dirty="0"/>
              <a:t>Direkte Leistungsabwicklung zwischen Gothaer und Familienangehörigen</a:t>
            </a:r>
          </a:p>
          <a:p>
            <a:pPr marL="390323" lvl="2" indent="-285750">
              <a:buSzPct val="120000"/>
              <a:buFont typeface="Symbol" panose="05050102010706020507" pitchFamily="18" charset="2"/>
              <a:buChar char="-"/>
            </a:pPr>
            <a:endParaRPr lang="de-DE" sz="1600" kern="0" dirty="0"/>
          </a:p>
        </p:txBody>
      </p:sp>
    </p:spTree>
    <p:extLst>
      <p:ext uri="{BB962C8B-B14F-4D97-AF65-F5344CB8AC3E}">
        <p14:creationId xmlns:p14="http://schemas.microsoft.com/office/powerpoint/2010/main" val="121026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Abgerundetes Rechteck 45"/>
          <p:cNvSpPr/>
          <p:nvPr/>
        </p:nvSpPr>
        <p:spPr>
          <a:xfrm>
            <a:off x="7089887" y="4341234"/>
            <a:ext cx="4692536" cy="1778994"/>
          </a:xfrm>
          <a:prstGeom prst="roundRect">
            <a:avLst>
              <a:gd name="adj" fmla="val 1548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0D4A16BE-7141-4171-8C45-B3D8CFE0FD7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0D4A16BE-7141-4171-8C45-B3D8CFE0FD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F4C2DB6-6F43-48E2-9F8B-7DB5ADA3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4F42BA-C6E3-4D5B-99FA-36163155CEA7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266" y="147924"/>
            <a:ext cx="3539716" cy="720884"/>
          </a:xfrm>
          <a:prstGeom prst="rect">
            <a:avLst/>
          </a:prstGeom>
        </p:spPr>
      </p:pic>
      <p:sp>
        <p:nvSpPr>
          <p:cNvPr id="8" name="Abgerundetes Rechteck 7"/>
          <p:cNvSpPr/>
          <p:nvPr/>
        </p:nvSpPr>
        <p:spPr>
          <a:xfrm>
            <a:off x="7013208" y="1547079"/>
            <a:ext cx="4093325" cy="1516856"/>
          </a:xfrm>
          <a:prstGeom prst="roundRect">
            <a:avLst>
              <a:gd name="adj" fmla="val 1931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1100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6557882" y="1556986"/>
            <a:ext cx="720000" cy="720000"/>
            <a:chOff x="372942" y="1552075"/>
            <a:chExt cx="720000" cy="720000"/>
          </a:xfrm>
        </p:grpSpPr>
        <p:sp>
          <p:nvSpPr>
            <p:cNvPr id="10" name="Ellipse 9"/>
            <p:cNvSpPr/>
            <p:nvPr/>
          </p:nvSpPr>
          <p:spPr>
            <a:xfrm>
              <a:off x="372942" y="1552075"/>
              <a:ext cx="720000" cy="72000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718F"/>
                </a:buClr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Freeform 11"/>
            <p:cNvSpPr>
              <a:spLocks noChangeAspect="1" noEditPoints="1"/>
            </p:cNvSpPr>
            <p:nvPr/>
          </p:nvSpPr>
          <p:spPr bwMode="gray">
            <a:xfrm>
              <a:off x="550936" y="1705075"/>
              <a:ext cx="361740" cy="424229"/>
            </a:xfrm>
            <a:custGeom>
              <a:avLst/>
              <a:gdLst>
                <a:gd name="T0" fmla="*/ 16 w 52"/>
                <a:gd name="T1" fmla="*/ 3 h 65"/>
                <a:gd name="T2" fmla="*/ 5 w 52"/>
                <a:gd name="T3" fmla="*/ 35 h 65"/>
                <a:gd name="T4" fmla="*/ 14 w 52"/>
                <a:gd name="T5" fmla="*/ 65 h 65"/>
                <a:gd name="T6" fmla="*/ 26 w 52"/>
                <a:gd name="T7" fmla="*/ 34 h 65"/>
                <a:gd name="T8" fmla="*/ 38 w 52"/>
                <a:gd name="T9" fmla="*/ 65 h 65"/>
                <a:gd name="T10" fmla="*/ 46 w 52"/>
                <a:gd name="T11" fmla="*/ 35 h 65"/>
                <a:gd name="T12" fmla="*/ 36 w 52"/>
                <a:gd name="T13" fmla="*/ 3 h 65"/>
                <a:gd name="T14" fmla="*/ 16 w 52"/>
                <a:gd name="T15" fmla="*/ 3 h 65"/>
                <a:gd name="T16" fmla="*/ 32 w 52"/>
                <a:gd name="T17" fmla="*/ 11 h 65"/>
                <a:gd name="T18" fmla="*/ 30 w 52"/>
                <a:gd name="T19" fmla="*/ 10 h 65"/>
                <a:gd name="T20" fmla="*/ 31 w 52"/>
                <a:gd name="T21" fmla="*/ 8 h 65"/>
                <a:gd name="T22" fmla="*/ 36 w 52"/>
                <a:gd name="T23" fmla="*/ 7 h 65"/>
                <a:gd name="T24" fmla="*/ 42 w 52"/>
                <a:gd name="T25" fmla="*/ 7 h 65"/>
                <a:gd name="T26" fmla="*/ 43 w 52"/>
                <a:gd name="T27" fmla="*/ 9 h 65"/>
                <a:gd name="T28" fmla="*/ 41 w 52"/>
                <a:gd name="T29" fmla="*/ 10 h 65"/>
                <a:gd name="T30" fmla="*/ 37 w 52"/>
                <a:gd name="T31" fmla="*/ 10 h 65"/>
                <a:gd name="T32" fmla="*/ 32 w 52"/>
                <a:gd name="T33" fmla="*/ 11 h 65"/>
                <a:gd name="T34" fmla="*/ 10 w 52"/>
                <a:gd name="T35" fmla="*/ 18 h 65"/>
                <a:gd name="T36" fmla="*/ 8 w 52"/>
                <a:gd name="T37" fmla="*/ 19 h 65"/>
                <a:gd name="T38" fmla="*/ 7 w 52"/>
                <a:gd name="T39" fmla="*/ 17 h 65"/>
                <a:gd name="T40" fmla="*/ 10 w 52"/>
                <a:gd name="T41" fmla="*/ 9 h 65"/>
                <a:gd name="T42" fmla="*/ 20 w 52"/>
                <a:gd name="T43" fmla="*/ 7 h 65"/>
                <a:gd name="T44" fmla="*/ 21 w 52"/>
                <a:gd name="T45" fmla="*/ 9 h 65"/>
                <a:gd name="T46" fmla="*/ 19 w 52"/>
                <a:gd name="T47" fmla="*/ 10 h 65"/>
                <a:gd name="T48" fmla="*/ 12 w 52"/>
                <a:gd name="T49" fmla="*/ 11 h 65"/>
                <a:gd name="T50" fmla="*/ 10 w 52"/>
                <a:gd name="T51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65">
                  <a:moveTo>
                    <a:pt x="16" y="3"/>
                  </a:moveTo>
                  <a:cubicBezTo>
                    <a:pt x="0" y="0"/>
                    <a:pt x="2" y="25"/>
                    <a:pt x="5" y="35"/>
                  </a:cubicBezTo>
                  <a:cubicBezTo>
                    <a:pt x="10" y="50"/>
                    <a:pt x="10" y="65"/>
                    <a:pt x="14" y="65"/>
                  </a:cubicBezTo>
                  <a:cubicBezTo>
                    <a:pt x="19" y="65"/>
                    <a:pt x="18" y="34"/>
                    <a:pt x="26" y="34"/>
                  </a:cubicBezTo>
                  <a:cubicBezTo>
                    <a:pt x="33" y="34"/>
                    <a:pt x="32" y="65"/>
                    <a:pt x="38" y="65"/>
                  </a:cubicBezTo>
                  <a:cubicBezTo>
                    <a:pt x="42" y="65"/>
                    <a:pt x="41" y="50"/>
                    <a:pt x="46" y="35"/>
                  </a:cubicBezTo>
                  <a:cubicBezTo>
                    <a:pt x="49" y="25"/>
                    <a:pt x="52" y="0"/>
                    <a:pt x="36" y="3"/>
                  </a:cubicBezTo>
                  <a:cubicBezTo>
                    <a:pt x="29" y="5"/>
                    <a:pt x="22" y="5"/>
                    <a:pt x="16" y="3"/>
                  </a:cubicBezTo>
                  <a:close/>
                  <a:moveTo>
                    <a:pt x="32" y="11"/>
                  </a:moveTo>
                  <a:cubicBezTo>
                    <a:pt x="31" y="11"/>
                    <a:pt x="30" y="11"/>
                    <a:pt x="30" y="10"/>
                  </a:cubicBezTo>
                  <a:cubicBezTo>
                    <a:pt x="30" y="9"/>
                    <a:pt x="30" y="8"/>
                    <a:pt x="31" y="8"/>
                  </a:cubicBezTo>
                  <a:cubicBezTo>
                    <a:pt x="33" y="7"/>
                    <a:pt x="34" y="7"/>
                    <a:pt x="36" y="7"/>
                  </a:cubicBezTo>
                  <a:cubicBezTo>
                    <a:pt x="38" y="6"/>
                    <a:pt x="40" y="7"/>
                    <a:pt x="42" y="7"/>
                  </a:cubicBezTo>
                  <a:cubicBezTo>
                    <a:pt x="43" y="7"/>
                    <a:pt x="43" y="8"/>
                    <a:pt x="43" y="9"/>
                  </a:cubicBezTo>
                  <a:cubicBezTo>
                    <a:pt x="43" y="10"/>
                    <a:pt x="42" y="10"/>
                    <a:pt x="41" y="10"/>
                  </a:cubicBezTo>
                  <a:cubicBezTo>
                    <a:pt x="40" y="10"/>
                    <a:pt x="38" y="10"/>
                    <a:pt x="37" y="10"/>
                  </a:cubicBezTo>
                  <a:cubicBezTo>
                    <a:pt x="35" y="10"/>
                    <a:pt x="33" y="10"/>
                    <a:pt x="32" y="11"/>
                  </a:cubicBezTo>
                  <a:close/>
                  <a:moveTo>
                    <a:pt x="10" y="18"/>
                  </a:moveTo>
                  <a:cubicBezTo>
                    <a:pt x="10" y="18"/>
                    <a:pt x="9" y="19"/>
                    <a:pt x="8" y="19"/>
                  </a:cubicBezTo>
                  <a:cubicBezTo>
                    <a:pt x="7" y="19"/>
                    <a:pt x="7" y="18"/>
                    <a:pt x="7" y="17"/>
                  </a:cubicBezTo>
                  <a:cubicBezTo>
                    <a:pt x="7" y="14"/>
                    <a:pt x="8" y="11"/>
                    <a:pt x="10" y="9"/>
                  </a:cubicBezTo>
                  <a:cubicBezTo>
                    <a:pt x="12" y="7"/>
                    <a:pt x="15" y="6"/>
                    <a:pt x="20" y="7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1" y="10"/>
                    <a:pt x="20" y="10"/>
                    <a:pt x="19" y="10"/>
                  </a:cubicBezTo>
                  <a:cubicBezTo>
                    <a:pt x="16" y="9"/>
                    <a:pt x="13" y="10"/>
                    <a:pt x="12" y="11"/>
                  </a:cubicBezTo>
                  <a:cubicBezTo>
                    <a:pt x="11" y="12"/>
                    <a:pt x="10" y="15"/>
                    <a:pt x="10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04123" tIns="52062" rIns="104123" bIns="5206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1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" name="Abgerundetes Rechteck 12"/>
          <p:cNvSpPr/>
          <p:nvPr/>
        </p:nvSpPr>
        <p:spPr>
          <a:xfrm>
            <a:off x="926140" y="4363613"/>
            <a:ext cx="4849018" cy="705451"/>
          </a:xfrm>
          <a:prstGeom prst="roundRect">
            <a:avLst>
              <a:gd name="adj" fmla="val 20268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1007528" y="1547079"/>
            <a:ext cx="4767629" cy="162009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477699" y="875041"/>
            <a:ext cx="6359475" cy="499945"/>
          </a:xfrm>
          <a:prstGeom prst="rect">
            <a:avLst/>
          </a:prstGeom>
        </p:spPr>
        <p:txBody>
          <a:bodyPr wrap="square" lIns="91248" tIns="45625" rIns="91248" bIns="45625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Auszug aus dem Leistungskatalog. Eine umfassende Leistungsübersicht entnehmen Sie bitte den Allgemeinen Versicherungsbedingungen. </a:t>
            </a:r>
            <a:r>
              <a:rPr kumimoji="0" lang="de-DE" alt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Die </a:t>
            </a:r>
            <a:r>
              <a:rPr kumimoji="0" lang="de-DE" alt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Leistungen erfolgt unter Anrechnung einer evtl. Vorleistung (z.B. durch die GKV).</a:t>
            </a:r>
            <a:endParaRPr kumimoji="0" lang="de-DE" alt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de-DE" altLang="de-DE" sz="11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6" name="Group 5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1568802"/>
              </p:ext>
            </p:extLst>
          </p:nvPr>
        </p:nvGraphicFramePr>
        <p:xfrm>
          <a:off x="1297815" y="1633496"/>
          <a:ext cx="4150084" cy="137160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603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68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92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1" dirty="0" smtClean="0">
                          <a:solidFill>
                            <a:schemeClr val="bg1"/>
                          </a:solidFill>
                        </a:rPr>
                        <a:t>Ambulant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122666"/>
                  </a:ext>
                </a:extLst>
              </a:tr>
              <a:tr h="163944">
                <a:tc>
                  <a:txBody>
                    <a:bodyPr/>
                    <a:lstStyle/>
                    <a:p>
                      <a:r>
                        <a:rPr lang="de-DE" altLang="de-DE" sz="1100" b="1" dirty="0" smtClean="0">
                          <a:solidFill>
                            <a:schemeClr val="bg1"/>
                          </a:solidFill>
                        </a:rPr>
                        <a:t>100 %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0" dirty="0" smtClean="0">
                          <a:solidFill>
                            <a:schemeClr val="bg1"/>
                          </a:solidFill>
                        </a:rPr>
                        <a:t>für Sehhilfen</a:t>
                      </a:r>
                    </a:p>
                  </a:txBody>
                  <a:tcPr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944">
                <a:tc>
                  <a:txBody>
                    <a:bodyPr/>
                    <a:lstStyle/>
                    <a:p>
                      <a:r>
                        <a:rPr lang="de-DE" altLang="de-DE" sz="1100" b="1" dirty="0" smtClean="0">
                          <a:solidFill>
                            <a:schemeClr val="bg1"/>
                          </a:solidFill>
                        </a:rPr>
                        <a:t>100 %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für operative Sehschärfenkorrekturen (z. B. </a:t>
                      </a:r>
                      <a:r>
                        <a:rPr lang="de-DE" sz="1100" b="0" i="0" u="none" strike="noStrike" kern="1200" baseline="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Lasik</a:t>
                      </a:r>
                      <a:r>
                        <a:rPr lang="de-DE" sz="1100" b="0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1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518">
                <a:tc>
                  <a:txBody>
                    <a:bodyPr/>
                    <a:lstStyle/>
                    <a:p>
                      <a:r>
                        <a:rPr lang="de-DE" altLang="de-DE" sz="1100" b="1" dirty="0" smtClean="0">
                          <a:solidFill>
                            <a:schemeClr val="bg1"/>
                          </a:solidFill>
                        </a:rPr>
                        <a:t>100 %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0" dirty="0" smtClean="0">
                          <a:solidFill>
                            <a:schemeClr val="bg1"/>
                          </a:solidFill>
                        </a:rPr>
                        <a:t>für ärztlich verordnete Heil- und Hilfsmittel sowie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0" dirty="0" smtClean="0">
                          <a:solidFill>
                            <a:schemeClr val="bg1"/>
                          </a:solidFill>
                        </a:rPr>
                        <a:t>ärztlich verordnete und in der Apotheke bezogene Arzneimittel, inkl. der gesetzlichen</a:t>
                      </a:r>
                      <a:r>
                        <a:rPr lang="de-DE" altLang="de-DE" sz="1100" b="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altLang="de-DE" sz="1100" b="0" dirty="0" smtClean="0">
                          <a:solidFill>
                            <a:schemeClr val="bg1"/>
                          </a:solidFill>
                        </a:rPr>
                        <a:t>Zuzahlung</a:t>
                      </a:r>
                    </a:p>
                  </a:txBody>
                  <a:tcPr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" name="Group 5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2322306"/>
              </p:ext>
            </p:extLst>
          </p:nvPr>
        </p:nvGraphicFramePr>
        <p:xfrm>
          <a:off x="1348342" y="4447058"/>
          <a:ext cx="4644046" cy="51816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644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4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1" dirty="0" smtClean="0">
                          <a:solidFill>
                            <a:schemeClr val="bg1"/>
                          </a:solidFill>
                        </a:rPr>
                        <a:t>Stationär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122666"/>
                  </a:ext>
                </a:extLst>
              </a:tr>
              <a:tr h="24586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1" dirty="0" smtClean="0">
                          <a:solidFill>
                            <a:schemeClr val="bg1"/>
                          </a:solidFill>
                        </a:rPr>
                        <a:t>10 €</a:t>
                      </a:r>
                      <a:r>
                        <a:rPr lang="de-DE" altLang="de-DE" sz="1100" b="1" baseline="0" dirty="0" smtClean="0">
                          <a:solidFill>
                            <a:schemeClr val="bg1"/>
                          </a:solidFill>
                        </a:rPr>
                        <a:t>    </a:t>
                      </a:r>
                      <a:r>
                        <a:rPr lang="de-DE" altLang="de-DE" sz="1100" b="0" dirty="0" smtClean="0">
                          <a:solidFill>
                            <a:schemeClr val="bg1"/>
                          </a:solidFill>
                        </a:rPr>
                        <a:t>KHT pro</a:t>
                      </a:r>
                      <a:r>
                        <a:rPr lang="de-DE" altLang="de-DE" sz="1100" b="0" baseline="0" dirty="0" smtClean="0">
                          <a:solidFill>
                            <a:schemeClr val="bg1"/>
                          </a:solidFill>
                        </a:rPr>
                        <a:t> Tag eines stat. Aufenthalts für max. 28 Tage/Jahr</a:t>
                      </a:r>
                      <a:endParaRPr lang="de-DE" altLang="de-DE" sz="11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8" name="Gruppieren 17"/>
          <p:cNvGrpSpPr/>
          <p:nvPr/>
        </p:nvGrpSpPr>
        <p:grpSpPr>
          <a:xfrm>
            <a:off x="468020" y="4310964"/>
            <a:ext cx="720000" cy="720000"/>
            <a:chOff x="306670" y="5753034"/>
            <a:chExt cx="720000" cy="720000"/>
          </a:xfrm>
        </p:grpSpPr>
        <p:sp>
          <p:nvSpPr>
            <p:cNvPr id="19" name="Ellipse 18"/>
            <p:cNvSpPr/>
            <p:nvPr/>
          </p:nvSpPr>
          <p:spPr>
            <a:xfrm>
              <a:off x="306670" y="5753034"/>
              <a:ext cx="720000" cy="72000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718F"/>
                </a:buClr>
                <a:buSzTx/>
                <a:buFontTx/>
                <a:buNone/>
                <a:tabLst/>
                <a:defRPr/>
              </a:pPr>
              <a:endParaRPr kumimoji="0" lang="de-DE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Freeform 245"/>
            <p:cNvSpPr>
              <a:spLocks noChangeAspect="1" noEditPoints="1"/>
            </p:cNvSpPr>
            <p:nvPr/>
          </p:nvSpPr>
          <p:spPr bwMode="gray">
            <a:xfrm>
              <a:off x="466992" y="6021278"/>
              <a:ext cx="399356" cy="236117"/>
            </a:xfrm>
            <a:custGeom>
              <a:avLst/>
              <a:gdLst>
                <a:gd name="T0" fmla="*/ 3 w 81"/>
                <a:gd name="T1" fmla="*/ 31 h 51"/>
                <a:gd name="T2" fmla="*/ 2 w 81"/>
                <a:gd name="T3" fmla="*/ 31 h 51"/>
                <a:gd name="T4" fmla="*/ 2 w 81"/>
                <a:gd name="T5" fmla="*/ 31 h 51"/>
                <a:gd name="T6" fmla="*/ 2 w 81"/>
                <a:gd name="T7" fmla="*/ 31 h 51"/>
                <a:gd name="T8" fmla="*/ 2 w 81"/>
                <a:gd name="T9" fmla="*/ 31 h 51"/>
                <a:gd name="T10" fmla="*/ 2 w 81"/>
                <a:gd name="T11" fmla="*/ 31 h 51"/>
                <a:gd name="T12" fmla="*/ 2 w 81"/>
                <a:gd name="T13" fmla="*/ 31 h 51"/>
                <a:gd name="T14" fmla="*/ 2 w 81"/>
                <a:gd name="T15" fmla="*/ 31 h 51"/>
                <a:gd name="T16" fmla="*/ 2 w 81"/>
                <a:gd name="T17" fmla="*/ 31 h 51"/>
                <a:gd name="T18" fmla="*/ 2 w 81"/>
                <a:gd name="T19" fmla="*/ 31 h 51"/>
                <a:gd name="T20" fmla="*/ 2 w 81"/>
                <a:gd name="T21" fmla="*/ 31 h 51"/>
                <a:gd name="T22" fmla="*/ 2 w 81"/>
                <a:gd name="T23" fmla="*/ 31 h 51"/>
                <a:gd name="T24" fmla="*/ 2 w 81"/>
                <a:gd name="T25" fmla="*/ 31 h 51"/>
                <a:gd name="T26" fmla="*/ 1 w 81"/>
                <a:gd name="T27" fmla="*/ 31 h 51"/>
                <a:gd name="T28" fmla="*/ 0 w 81"/>
                <a:gd name="T29" fmla="*/ 32 h 51"/>
                <a:gd name="T30" fmla="*/ 0 w 81"/>
                <a:gd name="T31" fmla="*/ 32 h 51"/>
                <a:gd name="T32" fmla="*/ 0 w 81"/>
                <a:gd name="T33" fmla="*/ 32 h 51"/>
                <a:gd name="T34" fmla="*/ 0 w 81"/>
                <a:gd name="T35" fmla="*/ 32 h 51"/>
                <a:gd name="T36" fmla="*/ 0 w 81"/>
                <a:gd name="T37" fmla="*/ 32 h 51"/>
                <a:gd name="T38" fmla="*/ 0 w 81"/>
                <a:gd name="T39" fmla="*/ 32 h 51"/>
                <a:gd name="T40" fmla="*/ 0 w 81"/>
                <a:gd name="T41" fmla="*/ 32 h 51"/>
                <a:gd name="T42" fmla="*/ 0 w 81"/>
                <a:gd name="T43" fmla="*/ 32 h 51"/>
                <a:gd name="T44" fmla="*/ 0 w 81"/>
                <a:gd name="T45" fmla="*/ 32 h 51"/>
                <a:gd name="T46" fmla="*/ 0 w 81"/>
                <a:gd name="T47" fmla="*/ 33 h 51"/>
                <a:gd name="T48" fmla="*/ 0 w 81"/>
                <a:gd name="T49" fmla="*/ 33 h 51"/>
                <a:gd name="T50" fmla="*/ 0 w 81"/>
                <a:gd name="T51" fmla="*/ 33 h 51"/>
                <a:gd name="T52" fmla="*/ 0 w 81"/>
                <a:gd name="T53" fmla="*/ 33 h 51"/>
                <a:gd name="T54" fmla="*/ 0 w 81"/>
                <a:gd name="T55" fmla="*/ 33 h 51"/>
                <a:gd name="T56" fmla="*/ 0 w 81"/>
                <a:gd name="T57" fmla="*/ 33 h 51"/>
                <a:gd name="T58" fmla="*/ 0 w 81"/>
                <a:gd name="T59" fmla="*/ 33 h 51"/>
                <a:gd name="T60" fmla="*/ 0 w 81"/>
                <a:gd name="T61" fmla="*/ 33 h 51"/>
                <a:gd name="T62" fmla="*/ 0 w 81"/>
                <a:gd name="T63" fmla="*/ 33 h 51"/>
                <a:gd name="T64" fmla="*/ 0 w 81"/>
                <a:gd name="T65" fmla="*/ 33 h 51"/>
                <a:gd name="T66" fmla="*/ 0 w 81"/>
                <a:gd name="T67" fmla="*/ 33 h 51"/>
                <a:gd name="T68" fmla="*/ 0 w 81"/>
                <a:gd name="T69" fmla="*/ 34 h 51"/>
                <a:gd name="T70" fmla="*/ 0 w 81"/>
                <a:gd name="T71" fmla="*/ 34 h 51"/>
                <a:gd name="T72" fmla="*/ 0 w 81"/>
                <a:gd name="T73" fmla="*/ 49 h 51"/>
                <a:gd name="T74" fmla="*/ 3 w 81"/>
                <a:gd name="T75" fmla="*/ 51 h 51"/>
                <a:gd name="T76" fmla="*/ 6 w 81"/>
                <a:gd name="T77" fmla="*/ 37 h 51"/>
                <a:gd name="T78" fmla="*/ 75 w 81"/>
                <a:gd name="T79" fmla="*/ 49 h 51"/>
                <a:gd name="T80" fmla="*/ 79 w 81"/>
                <a:gd name="T81" fmla="*/ 51 h 51"/>
                <a:gd name="T82" fmla="*/ 81 w 81"/>
                <a:gd name="T83" fmla="*/ 34 h 51"/>
                <a:gd name="T84" fmla="*/ 81 w 81"/>
                <a:gd name="T85" fmla="*/ 2 h 51"/>
                <a:gd name="T86" fmla="*/ 78 w 81"/>
                <a:gd name="T87" fmla="*/ 0 h 51"/>
                <a:gd name="T88" fmla="*/ 75 w 81"/>
                <a:gd name="T89" fmla="*/ 31 h 51"/>
                <a:gd name="T90" fmla="*/ 49 w 81"/>
                <a:gd name="T91" fmla="*/ 15 h 51"/>
                <a:gd name="T92" fmla="*/ 51 w 81"/>
                <a:gd name="T93" fmla="*/ 13 h 51"/>
                <a:gd name="T94" fmla="*/ 73 w 81"/>
                <a:gd name="T95" fmla="*/ 11 h 51"/>
                <a:gd name="T96" fmla="*/ 71 w 81"/>
                <a:gd name="T97" fmla="*/ 18 h 51"/>
                <a:gd name="T98" fmla="*/ 5 w 81"/>
                <a:gd name="T99" fmla="*/ 29 h 51"/>
                <a:gd name="T100" fmla="*/ 2 w 81"/>
                <a:gd name="T101" fmla="*/ 22 h 51"/>
                <a:gd name="T102" fmla="*/ 71 w 81"/>
                <a:gd name="T103" fmla="*/ 20 h 51"/>
                <a:gd name="T104" fmla="*/ 73 w 81"/>
                <a:gd name="T105" fmla="*/ 26 h 51"/>
                <a:gd name="T106" fmla="*/ 5 w 81"/>
                <a:gd name="T107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1" h="51">
                  <a:moveTo>
                    <a:pt x="75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31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5" y="51"/>
                    <a:pt x="6" y="50"/>
                    <a:pt x="6" y="49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5" y="50"/>
                    <a:pt x="76" y="51"/>
                    <a:pt x="78" y="51"/>
                  </a:cubicBezTo>
                  <a:cubicBezTo>
                    <a:pt x="79" y="51"/>
                    <a:pt x="79" y="51"/>
                    <a:pt x="79" y="51"/>
                  </a:cubicBezTo>
                  <a:cubicBezTo>
                    <a:pt x="80" y="51"/>
                    <a:pt x="81" y="50"/>
                    <a:pt x="81" y="49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1"/>
                    <a:pt x="80" y="0"/>
                    <a:pt x="7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6" y="0"/>
                    <a:pt x="75" y="1"/>
                    <a:pt x="75" y="2"/>
                  </a:cubicBezTo>
                  <a:cubicBezTo>
                    <a:pt x="75" y="31"/>
                    <a:pt x="75" y="31"/>
                    <a:pt x="75" y="31"/>
                  </a:cubicBezTo>
                  <a:close/>
                  <a:moveTo>
                    <a:pt x="51" y="18"/>
                  </a:moveTo>
                  <a:cubicBezTo>
                    <a:pt x="50" y="18"/>
                    <a:pt x="49" y="17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4"/>
                    <a:pt x="50" y="13"/>
                    <a:pt x="51" y="13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2" y="8"/>
                    <a:pt x="73" y="10"/>
                    <a:pt x="73" y="11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7"/>
                    <a:pt x="72" y="18"/>
                    <a:pt x="71" y="18"/>
                  </a:cubicBezTo>
                  <a:cubicBezTo>
                    <a:pt x="51" y="18"/>
                    <a:pt x="51" y="18"/>
                    <a:pt x="51" y="18"/>
                  </a:cubicBezTo>
                  <a:close/>
                  <a:moveTo>
                    <a:pt x="5" y="29"/>
                  </a:moveTo>
                  <a:cubicBezTo>
                    <a:pt x="3" y="29"/>
                    <a:pt x="2" y="28"/>
                    <a:pt x="2" y="26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1"/>
                    <a:pt x="3" y="20"/>
                    <a:pt x="5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2" y="20"/>
                    <a:pt x="73" y="21"/>
                    <a:pt x="73" y="22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8"/>
                    <a:pt x="72" y="29"/>
                    <a:pt x="71" y="29"/>
                  </a:cubicBezTo>
                  <a:lnTo>
                    <a:pt x="5" y="29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vert="horz" wrap="square" lIns="104123" tIns="52062" rIns="104123" bIns="5206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1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575201" y="5869669"/>
              <a:ext cx="51329" cy="1846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718F"/>
                </a:buClr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18F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€</a:t>
              </a: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477699" y="1537862"/>
            <a:ext cx="720000" cy="720000"/>
            <a:chOff x="306670" y="3501008"/>
            <a:chExt cx="720000" cy="720000"/>
          </a:xfrm>
        </p:grpSpPr>
        <p:sp>
          <p:nvSpPr>
            <p:cNvPr id="23" name="Ellipse 22"/>
            <p:cNvSpPr/>
            <p:nvPr/>
          </p:nvSpPr>
          <p:spPr>
            <a:xfrm>
              <a:off x="306670" y="3501008"/>
              <a:ext cx="720000" cy="72000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718F"/>
                </a:buClr>
                <a:buSzTx/>
                <a:buFontTx/>
                <a:buNone/>
                <a:tabLst/>
                <a:defRPr/>
              </a:pPr>
              <a:endParaRPr kumimoji="0" lang="de-DE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24" name="Gruppierung 18"/>
            <p:cNvGrpSpPr>
              <a:grpSpLocks noChangeAspect="1"/>
            </p:cNvGrpSpPr>
            <p:nvPr/>
          </p:nvGrpSpPr>
          <p:grpSpPr>
            <a:xfrm>
              <a:off x="444929" y="3666930"/>
              <a:ext cx="443481" cy="388155"/>
              <a:chOff x="3468351" y="5953615"/>
              <a:chExt cx="417172" cy="387284"/>
            </a:xfrm>
            <a:solidFill>
              <a:srgbClr val="00718F"/>
            </a:solidFill>
          </p:grpSpPr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3562529" y="5953615"/>
                <a:ext cx="322994" cy="293154"/>
              </a:xfrm>
              <a:custGeom>
                <a:avLst/>
                <a:gdLst>
                  <a:gd name="T0" fmla="*/ 353 w 353"/>
                  <a:gd name="T1" fmla="*/ 102 h 310"/>
                  <a:gd name="T2" fmla="*/ 320 w 353"/>
                  <a:gd name="T3" fmla="*/ 177 h 310"/>
                  <a:gd name="T4" fmla="*/ 320 w 353"/>
                  <a:gd name="T5" fmla="*/ 177 h 310"/>
                  <a:gd name="T6" fmla="*/ 210 w 353"/>
                  <a:gd name="T7" fmla="*/ 288 h 310"/>
                  <a:gd name="T8" fmla="*/ 177 w 353"/>
                  <a:gd name="T9" fmla="*/ 310 h 310"/>
                  <a:gd name="T10" fmla="*/ 143 w 353"/>
                  <a:gd name="T11" fmla="*/ 288 h 310"/>
                  <a:gd name="T12" fmla="*/ 33 w 353"/>
                  <a:gd name="T13" fmla="*/ 177 h 310"/>
                  <a:gd name="T14" fmla="*/ 0 w 353"/>
                  <a:gd name="T15" fmla="*/ 102 h 310"/>
                  <a:gd name="T16" fmla="*/ 101 w 353"/>
                  <a:gd name="T17" fmla="*/ 0 h 310"/>
                  <a:gd name="T18" fmla="*/ 177 w 353"/>
                  <a:gd name="T19" fmla="*/ 34 h 310"/>
                  <a:gd name="T20" fmla="*/ 252 w 353"/>
                  <a:gd name="T21" fmla="*/ 0 h 310"/>
                  <a:gd name="T22" fmla="*/ 353 w 353"/>
                  <a:gd name="T23" fmla="*/ 10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3" h="310">
                    <a:moveTo>
                      <a:pt x="353" y="102"/>
                    </a:moveTo>
                    <a:cubicBezTo>
                      <a:pt x="353" y="132"/>
                      <a:pt x="341" y="159"/>
                      <a:pt x="320" y="177"/>
                    </a:cubicBezTo>
                    <a:cubicBezTo>
                      <a:pt x="320" y="177"/>
                      <a:pt x="320" y="177"/>
                      <a:pt x="320" y="177"/>
                    </a:cubicBezTo>
                    <a:cubicBezTo>
                      <a:pt x="210" y="288"/>
                      <a:pt x="210" y="288"/>
                      <a:pt x="210" y="288"/>
                    </a:cubicBezTo>
                    <a:cubicBezTo>
                      <a:pt x="199" y="299"/>
                      <a:pt x="188" y="310"/>
                      <a:pt x="177" y="310"/>
                    </a:cubicBezTo>
                    <a:cubicBezTo>
                      <a:pt x="165" y="310"/>
                      <a:pt x="154" y="299"/>
                      <a:pt x="143" y="288"/>
                    </a:cubicBezTo>
                    <a:cubicBezTo>
                      <a:pt x="33" y="177"/>
                      <a:pt x="33" y="177"/>
                      <a:pt x="33" y="177"/>
                    </a:cubicBezTo>
                    <a:cubicBezTo>
                      <a:pt x="13" y="159"/>
                      <a:pt x="0" y="132"/>
                      <a:pt x="0" y="102"/>
                    </a:cubicBezTo>
                    <a:cubicBezTo>
                      <a:pt x="0" y="46"/>
                      <a:pt x="45" y="0"/>
                      <a:pt x="101" y="0"/>
                    </a:cubicBezTo>
                    <a:cubicBezTo>
                      <a:pt x="131" y="0"/>
                      <a:pt x="158" y="13"/>
                      <a:pt x="177" y="34"/>
                    </a:cubicBezTo>
                    <a:cubicBezTo>
                      <a:pt x="195" y="13"/>
                      <a:pt x="222" y="0"/>
                      <a:pt x="252" y="0"/>
                    </a:cubicBezTo>
                    <a:cubicBezTo>
                      <a:pt x="308" y="0"/>
                      <a:pt x="353" y="46"/>
                      <a:pt x="353" y="102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412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" name="Kreuz 25"/>
              <p:cNvSpPr/>
              <p:nvPr/>
            </p:nvSpPr>
            <p:spPr>
              <a:xfrm>
                <a:off x="3468351" y="6170569"/>
                <a:ext cx="165238" cy="170330"/>
              </a:xfrm>
              <a:prstGeom prst="plus">
                <a:avLst>
                  <a:gd name="adj" fmla="val 35643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10412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aphicFrame>
        <p:nvGraphicFramePr>
          <p:cNvPr id="27" name="Group 5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2489878"/>
              </p:ext>
            </p:extLst>
          </p:nvPr>
        </p:nvGraphicFramePr>
        <p:xfrm>
          <a:off x="7371117" y="1649948"/>
          <a:ext cx="3553558" cy="129540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603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0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97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Zahn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122666"/>
                  </a:ext>
                </a:extLst>
              </a:tr>
              <a:tr h="189775">
                <a:tc>
                  <a:txBody>
                    <a:bodyPr/>
                    <a:lstStyle/>
                    <a:p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100 %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0" dirty="0" smtClean="0">
                          <a:solidFill>
                            <a:schemeClr val="bg1"/>
                          </a:solidFill>
                        </a:rPr>
                        <a:t>Zahnersatz</a:t>
                      </a:r>
                    </a:p>
                  </a:txBody>
                  <a:tcPr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100 %</a:t>
                      </a: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0" dirty="0" smtClean="0">
                          <a:solidFill>
                            <a:schemeClr val="bg1"/>
                          </a:solidFill>
                        </a:rPr>
                        <a:t>Zahnbehandlung</a:t>
                      </a:r>
                    </a:p>
                  </a:txBody>
                  <a:tcPr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1101497"/>
                  </a:ext>
                </a:extLst>
              </a:tr>
              <a:tr h="189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100 %</a:t>
                      </a: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0" dirty="0" smtClean="0">
                          <a:solidFill>
                            <a:schemeClr val="bg1"/>
                          </a:solidFill>
                        </a:rPr>
                        <a:t>Zahnprophylaxe</a:t>
                      </a:r>
                      <a:r>
                        <a:rPr lang="de-DE" altLang="de-DE" sz="1100" b="0" baseline="0" dirty="0" smtClean="0">
                          <a:solidFill>
                            <a:schemeClr val="bg1"/>
                          </a:solidFill>
                        </a:rPr>
                        <a:t> inkl. prof. Zahnreinigung </a:t>
                      </a:r>
                      <a:endParaRPr lang="de-DE" altLang="de-DE" sz="11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2730783"/>
                  </a:ext>
                </a:extLst>
              </a:tr>
              <a:tr h="189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100 % </a:t>
                      </a: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0" dirty="0" smtClean="0">
                          <a:solidFill>
                            <a:schemeClr val="bg1"/>
                          </a:solidFill>
                        </a:rPr>
                        <a:t>Kieferorthopädie nach Unfall</a:t>
                      </a:r>
                    </a:p>
                  </a:txBody>
                  <a:tcPr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1491930"/>
                  </a:ext>
                </a:extLst>
              </a:tr>
            </a:tbl>
          </a:graphicData>
        </a:graphic>
      </p:graphicFrame>
      <p:sp>
        <p:nvSpPr>
          <p:cNvPr id="28" name="Abgerundetes Rechteck 27"/>
          <p:cNvSpPr/>
          <p:nvPr/>
        </p:nvSpPr>
        <p:spPr>
          <a:xfrm>
            <a:off x="6612232" y="4239022"/>
            <a:ext cx="1985124" cy="553998"/>
          </a:xfrm>
          <a:prstGeom prst="roundRect">
            <a:avLst>
              <a:gd name="adj" fmla="val 33514"/>
            </a:avLst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 err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6872321" y="4341234"/>
            <a:ext cx="1518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600" b="1" dirty="0">
                <a:solidFill>
                  <a:schemeClr val="tx2"/>
                </a:solidFill>
              </a:rPr>
              <a:t>Beiträge 2024</a:t>
            </a:r>
            <a:endParaRPr lang="de-DE" sz="1600" dirty="0">
              <a:solidFill>
                <a:schemeClr val="tx2"/>
              </a:solidFill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1008890" y="3310936"/>
            <a:ext cx="4766268" cy="890808"/>
          </a:xfrm>
          <a:prstGeom prst="roundRect">
            <a:avLst>
              <a:gd name="adj" fmla="val 1931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Ellipse 32"/>
          <p:cNvSpPr/>
          <p:nvPr/>
        </p:nvSpPr>
        <p:spPr>
          <a:xfrm>
            <a:off x="468020" y="3233470"/>
            <a:ext cx="717675" cy="720000"/>
          </a:xfrm>
          <a:prstGeom prst="ellipse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4" name="object 61"/>
          <p:cNvGrpSpPr/>
          <p:nvPr/>
        </p:nvGrpSpPr>
        <p:grpSpPr>
          <a:xfrm>
            <a:off x="646904" y="3433450"/>
            <a:ext cx="381725" cy="320040"/>
            <a:chOff x="7196325" y="4730496"/>
            <a:chExt cx="342900" cy="320040"/>
          </a:xfrm>
          <a:solidFill>
            <a:schemeClr val="accent1">
              <a:lumMod val="75000"/>
            </a:schemeClr>
          </a:solidFill>
        </p:grpSpPr>
        <p:sp>
          <p:nvSpPr>
            <p:cNvPr id="36" name="object 62"/>
            <p:cNvSpPr/>
            <p:nvPr/>
          </p:nvSpPr>
          <p:spPr>
            <a:xfrm>
              <a:off x="7196325" y="4939687"/>
              <a:ext cx="342900" cy="111125"/>
            </a:xfrm>
            <a:custGeom>
              <a:avLst/>
              <a:gdLst/>
              <a:ahLst/>
              <a:cxnLst/>
              <a:rect l="l" t="t" r="r" b="b"/>
              <a:pathLst>
                <a:path w="342900" h="111125">
                  <a:moveTo>
                    <a:pt x="311718" y="75379"/>
                  </a:moveTo>
                  <a:lnTo>
                    <a:pt x="195402" y="75379"/>
                  </a:lnTo>
                  <a:lnTo>
                    <a:pt x="214274" y="77596"/>
                  </a:lnTo>
                  <a:lnTo>
                    <a:pt x="231017" y="84247"/>
                  </a:lnTo>
                  <a:lnTo>
                    <a:pt x="245395" y="95331"/>
                  </a:lnTo>
                  <a:lnTo>
                    <a:pt x="257174" y="110850"/>
                  </a:lnTo>
                  <a:lnTo>
                    <a:pt x="342899" y="110850"/>
                  </a:lnTo>
                  <a:lnTo>
                    <a:pt x="330510" y="96725"/>
                  </a:lnTo>
                  <a:lnTo>
                    <a:pt x="320368" y="85559"/>
                  </a:lnTo>
                  <a:lnTo>
                    <a:pt x="311718" y="75379"/>
                  </a:lnTo>
                  <a:close/>
                </a:path>
                <a:path w="342900" h="111125">
                  <a:moveTo>
                    <a:pt x="276673" y="33329"/>
                  </a:moveTo>
                  <a:lnTo>
                    <a:pt x="5041" y="33329"/>
                  </a:lnTo>
                  <a:lnTo>
                    <a:pt x="7569" y="34650"/>
                  </a:lnTo>
                  <a:lnTo>
                    <a:pt x="17436" y="38939"/>
                  </a:lnTo>
                  <a:lnTo>
                    <a:pt x="26004" y="42367"/>
                  </a:lnTo>
                  <a:lnTo>
                    <a:pt x="35756" y="45549"/>
                  </a:lnTo>
                  <a:lnTo>
                    <a:pt x="49174" y="49102"/>
                  </a:lnTo>
                  <a:lnTo>
                    <a:pt x="60322" y="52262"/>
                  </a:lnTo>
                  <a:lnTo>
                    <a:pt x="82146" y="59075"/>
                  </a:lnTo>
                  <a:lnTo>
                    <a:pt x="93294" y="62234"/>
                  </a:lnTo>
                  <a:lnTo>
                    <a:pt x="99593" y="63555"/>
                  </a:lnTo>
                  <a:lnTo>
                    <a:pt x="105892" y="63555"/>
                  </a:lnTo>
                  <a:lnTo>
                    <a:pt x="112204" y="67492"/>
                  </a:lnTo>
                  <a:lnTo>
                    <a:pt x="120948" y="71678"/>
                  </a:lnTo>
                  <a:lnTo>
                    <a:pt x="130167" y="74388"/>
                  </a:lnTo>
                  <a:lnTo>
                    <a:pt x="139859" y="75622"/>
                  </a:lnTo>
                  <a:lnTo>
                    <a:pt x="150025" y="75379"/>
                  </a:lnTo>
                  <a:lnTo>
                    <a:pt x="311718" y="75379"/>
                  </a:lnTo>
                  <a:lnTo>
                    <a:pt x="310462" y="73901"/>
                  </a:lnTo>
                  <a:lnTo>
                    <a:pt x="298780" y="58297"/>
                  </a:lnTo>
                  <a:lnTo>
                    <a:pt x="286765" y="43456"/>
                  </a:lnTo>
                  <a:lnTo>
                    <a:pt x="276673" y="33329"/>
                  </a:lnTo>
                  <a:close/>
                </a:path>
                <a:path w="342900" h="111125">
                  <a:moveTo>
                    <a:pt x="8826" y="14939"/>
                  </a:moveTo>
                  <a:lnTo>
                    <a:pt x="5041" y="17568"/>
                  </a:lnTo>
                  <a:lnTo>
                    <a:pt x="1257" y="21505"/>
                  </a:lnTo>
                  <a:lnTo>
                    <a:pt x="0" y="24134"/>
                  </a:lnTo>
                  <a:lnTo>
                    <a:pt x="0" y="28084"/>
                  </a:lnTo>
                  <a:lnTo>
                    <a:pt x="1257" y="30713"/>
                  </a:lnTo>
                  <a:lnTo>
                    <a:pt x="2527" y="34650"/>
                  </a:lnTo>
                  <a:lnTo>
                    <a:pt x="5041" y="33329"/>
                  </a:lnTo>
                  <a:lnTo>
                    <a:pt x="276673" y="33329"/>
                  </a:lnTo>
                  <a:lnTo>
                    <a:pt x="273569" y="30214"/>
                  </a:lnTo>
                  <a:lnTo>
                    <a:pt x="268055" y="25533"/>
                  </a:lnTo>
                  <a:lnTo>
                    <a:pt x="122464" y="25533"/>
                  </a:lnTo>
                  <a:lnTo>
                    <a:pt x="105425" y="23483"/>
                  </a:lnTo>
                  <a:lnTo>
                    <a:pt x="87677" y="20448"/>
                  </a:lnTo>
                  <a:lnTo>
                    <a:pt x="59251" y="16260"/>
                  </a:lnTo>
                  <a:lnTo>
                    <a:pt x="16395" y="16260"/>
                  </a:lnTo>
                  <a:lnTo>
                    <a:pt x="8826" y="14939"/>
                  </a:lnTo>
                  <a:close/>
                </a:path>
                <a:path w="342900" h="111125">
                  <a:moveTo>
                    <a:pt x="117246" y="3116"/>
                  </a:moveTo>
                  <a:lnTo>
                    <a:pt x="110947" y="3116"/>
                  </a:lnTo>
                  <a:lnTo>
                    <a:pt x="105892" y="5745"/>
                  </a:lnTo>
                  <a:lnTo>
                    <a:pt x="102120" y="9682"/>
                  </a:lnTo>
                  <a:lnTo>
                    <a:pt x="104165" y="13049"/>
                  </a:lnTo>
                  <a:lnTo>
                    <a:pt x="110940" y="17894"/>
                  </a:lnTo>
                  <a:lnTo>
                    <a:pt x="120555" y="22246"/>
                  </a:lnTo>
                  <a:lnTo>
                    <a:pt x="131114" y="24134"/>
                  </a:lnTo>
                  <a:lnTo>
                    <a:pt x="122464" y="25533"/>
                  </a:lnTo>
                  <a:lnTo>
                    <a:pt x="268055" y="25533"/>
                  </a:lnTo>
                  <a:lnTo>
                    <a:pt x="259427" y="18207"/>
                  </a:lnTo>
                  <a:lnTo>
                    <a:pt x="248510" y="10017"/>
                  </a:lnTo>
                  <a:lnTo>
                    <a:pt x="174605" y="10017"/>
                  </a:lnTo>
                  <a:lnTo>
                    <a:pt x="166610" y="9811"/>
                  </a:lnTo>
                  <a:lnTo>
                    <a:pt x="158851" y="8374"/>
                  </a:lnTo>
                  <a:lnTo>
                    <a:pt x="148450" y="5334"/>
                  </a:lnTo>
                  <a:lnTo>
                    <a:pt x="138048" y="3773"/>
                  </a:lnTo>
                  <a:lnTo>
                    <a:pt x="127647" y="3198"/>
                  </a:lnTo>
                  <a:lnTo>
                    <a:pt x="117246" y="3116"/>
                  </a:lnTo>
                  <a:close/>
                </a:path>
                <a:path w="342900" h="111125">
                  <a:moveTo>
                    <a:pt x="29629" y="11823"/>
                  </a:moveTo>
                  <a:lnTo>
                    <a:pt x="24942" y="11965"/>
                  </a:lnTo>
                  <a:lnTo>
                    <a:pt x="17652" y="14939"/>
                  </a:lnTo>
                  <a:lnTo>
                    <a:pt x="17652" y="16260"/>
                  </a:lnTo>
                  <a:lnTo>
                    <a:pt x="59251" y="16260"/>
                  </a:lnTo>
                  <a:lnTo>
                    <a:pt x="41605" y="13631"/>
                  </a:lnTo>
                  <a:lnTo>
                    <a:pt x="34315" y="12912"/>
                  </a:lnTo>
                  <a:lnTo>
                    <a:pt x="29629" y="11823"/>
                  </a:lnTo>
                  <a:close/>
                </a:path>
                <a:path w="342900" h="111125">
                  <a:moveTo>
                    <a:pt x="217468" y="0"/>
                  </a:moveTo>
                  <a:lnTo>
                    <a:pt x="203796" y="1702"/>
                  </a:lnTo>
                  <a:lnTo>
                    <a:pt x="190360" y="5745"/>
                  </a:lnTo>
                  <a:lnTo>
                    <a:pt x="182600" y="8743"/>
                  </a:lnTo>
                  <a:lnTo>
                    <a:pt x="174605" y="10017"/>
                  </a:lnTo>
                  <a:lnTo>
                    <a:pt x="248510" y="10017"/>
                  </a:lnTo>
                  <a:lnTo>
                    <a:pt x="244576" y="7065"/>
                  </a:lnTo>
                  <a:lnTo>
                    <a:pt x="231140" y="1499"/>
                  </a:lnTo>
                  <a:lnTo>
                    <a:pt x="217468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7" name="object 63"/>
            <p:cNvPicPr/>
            <p:nvPr/>
          </p:nvPicPr>
          <p:blipFill>
            <a:blip r:embed="rId7" cstate="print">
              <a:extLst/>
            </a:blip>
            <a:stretch>
              <a:fillRect/>
            </a:stretch>
          </p:blipFill>
          <p:spPr>
            <a:xfrm>
              <a:off x="7265924" y="4730496"/>
              <a:ext cx="214712" cy="182880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38" name="Group 5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000264"/>
              </p:ext>
            </p:extLst>
          </p:nvPr>
        </p:nvGraphicFramePr>
        <p:xfrm>
          <a:off x="1325392" y="3373419"/>
          <a:ext cx="4122507" cy="745454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122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05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Naturheilverfahren</a:t>
                      </a:r>
                      <a:endParaRPr lang="de-DE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122666"/>
                  </a:ext>
                </a:extLst>
              </a:tr>
              <a:tr h="486374">
                <a:tc>
                  <a:txBody>
                    <a:bodyPr/>
                    <a:lstStyle/>
                    <a:p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100 %    </a:t>
                      </a:r>
                      <a:r>
                        <a:rPr lang="de-DE" sz="1100" b="0" dirty="0" smtClean="0">
                          <a:solidFill>
                            <a:schemeClr val="bg1"/>
                          </a:solidFill>
                        </a:rPr>
                        <a:t>Heilpraktiker/ Naturheilverfahren durch </a:t>
                      </a:r>
                      <a:r>
                        <a:rPr lang="de-DE" sz="1100" b="0" dirty="0" err="1" smtClean="0">
                          <a:solidFill>
                            <a:schemeClr val="bg1"/>
                          </a:solidFill>
                        </a:rPr>
                        <a:t>Ärzt</a:t>
                      </a:r>
                      <a:r>
                        <a:rPr lang="de-DE" sz="1100" b="0" dirty="0" smtClean="0">
                          <a:solidFill>
                            <a:schemeClr val="bg1"/>
                          </a:solidFill>
                        </a:rPr>
                        <a:t>*innen inkl. Osteopathie  und Chiropraktik</a:t>
                      </a:r>
                      <a:r>
                        <a:rPr lang="de-DE" sz="1100" b="0" baseline="0" dirty="0" smtClean="0">
                          <a:solidFill>
                            <a:schemeClr val="bg1"/>
                          </a:solidFill>
                        </a:rPr>
                        <a:t> – </a:t>
                      </a:r>
                      <a:r>
                        <a:rPr lang="de-DE" sz="1100" b="0" baseline="0" dirty="0" err="1" smtClean="0">
                          <a:solidFill>
                            <a:schemeClr val="bg1"/>
                          </a:solidFill>
                        </a:rPr>
                        <a:t>GebüH</a:t>
                      </a:r>
                      <a:r>
                        <a:rPr lang="de-DE" sz="1100" b="0" baseline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de-DE" sz="1100" b="0" baseline="0" dirty="0" err="1" smtClean="0">
                          <a:solidFill>
                            <a:schemeClr val="bg1"/>
                          </a:solidFill>
                        </a:rPr>
                        <a:t>Hufeland</a:t>
                      </a:r>
                      <a:r>
                        <a:rPr lang="de-DE" sz="1100" b="0" baseline="0" dirty="0" smtClean="0">
                          <a:solidFill>
                            <a:schemeClr val="bg1"/>
                          </a:solidFill>
                        </a:rPr>
                        <a:t> und GOÄ</a:t>
                      </a:r>
                      <a:endParaRPr lang="de-DE" sz="11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9" name="Abgerundetes Rechteck 38"/>
          <p:cNvSpPr/>
          <p:nvPr/>
        </p:nvSpPr>
        <p:spPr>
          <a:xfrm>
            <a:off x="983575" y="5222071"/>
            <a:ext cx="4791581" cy="789111"/>
          </a:xfrm>
          <a:prstGeom prst="roundRect">
            <a:avLst>
              <a:gd name="adj" fmla="val 2604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1100" b="0" i="0" u="none" strike="noStrike" kern="1200" cap="none" spc="0" normalizeH="0" baseline="0" noProof="0" dirty="0" err="1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40" name="Group 5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673574"/>
              </p:ext>
            </p:extLst>
          </p:nvPr>
        </p:nvGraphicFramePr>
        <p:xfrm>
          <a:off x="1325392" y="5254291"/>
          <a:ext cx="2377645" cy="68580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377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4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1" dirty="0" smtClean="0">
                          <a:solidFill>
                            <a:schemeClr val="bg1"/>
                          </a:solidFill>
                        </a:rPr>
                        <a:t>Vorsorge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R="36000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122666"/>
                  </a:ext>
                </a:extLst>
              </a:tr>
              <a:tr h="24586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1" dirty="0" smtClean="0">
                          <a:solidFill>
                            <a:schemeClr val="bg1"/>
                          </a:solidFill>
                        </a:rPr>
                        <a:t>100 %     </a:t>
                      </a:r>
                      <a:r>
                        <a:rPr lang="de-DE" altLang="de-DE" sz="1100" b="0" dirty="0" smtClean="0">
                          <a:solidFill>
                            <a:schemeClr val="bg1"/>
                          </a:solidFill>
                        </a:rPr>
                        <a:t>Vorsorgeuntersuchungen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100" b="1" dirty="0" smtClean="0">
                          <a:solidFill>
                            <a:schemeClr val="bg1"/>
                          </a:solidFill>
                        </a:rPr>
                        <a:t>100 %     </a:t>
                      </a:r>
                      <a:r>
                        <a:rPr lang="de-DE" altLang="de-DE" sz="1100" b="0" dirty="0" smtClean="0">
                          <a:solidFill>
                            <a:schemeClr val="bg1"/>
                          </a:solidFill>
                        </a:rPr>
                        <a:t>Schutzimpfungen</a:t>
                      </a:r>
                    </a:p>
                  </a:txBody>
                  <a:tcPr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41" name="Gruppieren 40"/>
          <p:cNvGrpSpPr/>
          <p:nvPr/>
        </p:nvGrpSpPr>
        <p:grpSpPr>
          <a:xfrm>
            <a:off x="485458" y="5202822"/>
            <a:ext cx="720000" cy="720000"/>
            <a:chOff x="306670" y="5753034"/>
            <a:chExt cx="720000" cy="720000"/>
          </a:xfrm>
        </p:grpSpPr>
        <p:sp>
          <p:nvSpPr>
            <p:cNvPr id="42" name="Ellipse 41"/>
            <p:cNvSpPr/>
            <p:nvPr/>
          </p:nvSpPr>
          <p:spPr>
            <a:xfrm>
              <a:off x="306670" y="5753034"/>
              <a:ext cx="720000" cy="72000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718F"/>
                </a:buClr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575201" y="5869669"/>
              <a:ext cx="65" cy="21544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718F"/>
                </a:buClr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4" name="object 63"/>
          <p:cNvSpPr/>
          <p:nvPr/>
        </p:nvSpPr>
        <p:spPr>
          <a:xfrm>
            <a:off x="656946" y="5366985"/>
            <a:ext cx="366592" cy="373164"/>
          </a:xfrm>
          <a:custGeom>
            <a:avLst/>
            <a:gdLst/>
            <a:ahLst/>
            <a:cxnLst/>
            <a:rect l="l" t="t" r="r" b="b"/>
            <a:pathLst>
              <a:path w="303529" h="303529">
                <a:moveTo>
                  <a:pt x="151637" y="0"/>
                </a:moveTo>
                <a:lnTo>
                  <a:pt x="103549" y="7763"/>
                </a:lnTo>
                <a:lnTo>
                  <a:pt x="61903" y="29357"/>
                </a:lnTo>
                <a:lnTo>
                  <a:pt x="29137" y="62232"/>
                </a:lnTo>
                <a:lnTo>
                  <a:pt x="7690" y="103841"/>
                </a:lnTo>
                <a:lnTo>
                  <a:pt x="0" y="151638"/>
                </a:lnTo>
                <a:lnTo>
                  <a:pt x="7690" y="199726"/>
                </a:lnTo>
                <a:lnTo>
                  <a:pt x="29137" y="241372"/>
                </a:lnTo>
                <a:lnTo>
                  <a:pt x="61903" y="274138"/>
                </a:lnTo>
                <a:lnTo>
                  <a:pt x="103549" y="295585"/>
                </a:lnTo>
                <a:lnTo>
                  <a:pt x="151637" y="303276"/>
                </a:lnTo>
                <a:lnTo>
                  <a:pt x="199434" y="295585"/>
                </a:lnTo>
                <a:lnTo>
                  <a:pt x="241043" y="274138"/>
                </a:lnTo>
                <a:lnTo>
                  <a:pt x="273918" y="241372"/>
                </a:lnTo>
                <a:lnTo>
                  <a:pt x="281134" y="227457"/>
                </a:lnTo>
                <a:lnTo>
                  <a:pt x="150875" y="227457"/>
                </a:lnTo>
                <a:lnTo>
                  <a:pt x="134023" y="225301"/>
                </a:lnTo>
                <a:lnTo>
                  <a:pt x="119513" y="219306"/>
                </a:lnTo>
                <a:lnTo>
                  <a:pt x="108556" y="210183"/>
                </a:lnTo>
                <a:lnTo>
                  <a:pt x="102361" y="198640"/>
                </a:lnTo>
                <a:lnTo>
                  <a:pt x="295687" y="198640"/>
                </a:lnTo>
                <a:lnTo>
                  <a:pt x="303275" y="151638"/>
                </a:lnTo>
                <a:lnTo>
                  <a:pt x="300689" y="135712"/>
                </a:lnTo>
                <a:lnTo>
                  <a:pt x="107657" y="135712"/>
                </a:lnTo>
                <a:lnTo>
                  <a:pt x="96996" y="133568"/>
                </a:lnTo>
                <a:lnTo>
                  <a:pt x="88325" y="127657"/>
                </a:lnTo>
                <a:lnTo>
                  <a:pt x="82497" y="118760"/>
                </a:lnTo>
                <a:lnTo>
                  <a:pt x="80365" y="107657"/>
                </a:lnTo>
                <a:lnTo>
                  <a:pt x="82497" y="96996"/>
                </a:lnTo>
                <a:lnTo>
                  <a:pt x="88325" y="88325"/>
                </a:lnTo>
                <a:lnTo>
                  <a:pt x="96996" y="82497"/>
                </a:lnTo>
                <a:lnTo>
                  <a:pt x="107657" y="80365"/>
                </a:lnTo>
                <a:lnTo>
                  <a:pt x="283329" y="80365"/>
                </a:lnTo>
                <a:lnTo>
                  <a:pt x="273918" y="62232"/>
                </a:lnTo>
                <a:lnTo>
                  <a:pt x="241043" y="29357"/>
                </a:lnTo>
                <a:lnTo>
                  <a:pt x="199434" y="7763"/>
                </a:lnTo>
                <a:lnTo>
                  <a:pt x="151637" y="0"/>
                </a:lnTo>
                <a:close/>
              </a:path>
              <a:path w="303529" h="303529">
                <a:moveTo>
                  <a:pt x="295687" y="198640"/>
                </a:moveTo>
                <a:lnTo>
                  <a:pt x="200164" y="198640"/>
                </a:lnTo>
                <a:lnTo>
                  <a:pt x="193958" y="210183"/>
                </a:lnTo>
                <a:lnTo>
                  <a:pt x="182916" y="219306"/>
                </a:lnTo>
                <a:lnTo>
                  <a:pt x="168176" y="225301"/>
                </a:lnTo>
                <a:lnTo>
                  <a:pt x="150875" y="227457"/>
                </a:lnTo>
                <a:lnTo>
                  <a:pt x="281134" y="227457"/>
                </a:lnTo>
                <a:lnTo>
                  <a:pt x="295512" y="199726"/>
                </a:lnTo>
                <a:lnTo>
                  <a:pt x="295687" y="198640"/>
                </a:lnTo>
                <a:close/>
              </a:path>
              <a:path w="303529" h="303529">
                <a:moveTo>
                  <a:pt x="192582" y="80365"/>
                </a:moveTo>
                <a:lnTo>
                  <a:pt x="107657" y="80365"/>
                </a:lnTo>
                <a:lnTo>
                  <a:pt x="118321" y="82497"/>
                </a:lnTo>
                <a:lnTo>
                  <a:pt x="126996" y="88325"/>
                </a:lnTo>
                <a:lnTo>
                  <a:pt x="132828" y="96996"/>
                </a:lnTo>
                <a:lnTo>
                  <a:pt x="134962" y="107657"/>
                </a:lnTo>
                <a:lnTo>
                  <a:pt x="132828" y="118760"/>
                </a:lnTo>
                <a:lnTo>
                  <a:pt x="126996" y="127657"/>
                </a:lnTo>
                <a:lnTo>
                  <a:pt x="118321" y="133568"/>
                </a:lnTo>
                <a:lnTo>
                  <a:pt x="107657" y="135712"/>
                </a:lnTo>
                <a:lnTo>
                  <a:pt x="192582" y="135712"/>
                </a:lnTo>
                <a:lnTo>
                  <a:pt x="181921" y="133568"/>
                </a:lnTo>
                <a:lnTo>
                  <a:pt x="173250" y="127657"/>
                </a:lnTo>
                <a:lnTo>
                  <a:pt x="167422" y="118760"/>
                </a:lnTo>
                <a:lnTo>
                  <a:pt x="165290" y="107657"/>
                </a:lnTo>
                <a:lnTo>
                  <a:pt x="167422" y="96996"/>
                </a:lnTo>
                <a:lnTo>
                  <a:pt x="173250" y="88325"/>
                </a:lnTo>
                <a:lnTo>
                  <a:pt x="181921" y="82497"/>
                </a:lnTo>
                <a:lnTo>
                  <a:pt x="192582" y="80365"/>
                </a:lnTo>
                <a:close/>
              </a:path>
              <a:path w="303529" h="303529">
                <a:moveTo>
                  <a:pt x="283329" y="80365"/>
                </a:moveTo>
                <a:lnTo>
                  <a:pt x="192582" y="80365"/>
                </a:lnTo>
                <a:lnTo>
                  <a:pt x="203244" y="82497"/>
                </a:lnTo>
                <a:lnTo>
                  <a:pt x="211915" y="88325"/>
                </a:lnTo>
                <a:lnTo>
                  <a:pt x="217743" y="96996"/>
                </a:lnTo>
                <a:lnTo>
                  <a:pt x="219875" y="107657"/>
                </a:lnTo>
                <a:lnTo>
                  <a:pt x="217743" y="118760"/>
                </a:lnTo>
                <a:lnTo>
                  <a:pt x="211915" y="127657"/>
                </a:lnTo>
                <a:lnTo>
                  <a:pt x="203244" y="133568"/>
                </a:lnTo>
                <a:lnTo>
                  <a:pt x="192582" y="135712"/>
                </a:lnTo>
                <a:lnTo>
                  <a:pt x="300689" y="135712"/>
                </a:lnTo>
                <a:lnTo>
                  <a:pt x="295512" y="103841"/>
                </a:lnTo>
                <a:lnTo>
                  <a:pt x="283329" y="8036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45" name="Tabel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716376"/>
              </p:ext>
            </p:extLst>
          </p:nvPr>
        </p:nvGraphicFramePr>
        <p:xfrm>
          <a:off x="7332232" y="4536946"/>
          <a:ext cx="4187028" cy="14020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697838">
                  <a:extLst>
                    <a:ext uri="{9D8B030D-6E8A-4147-A177-3AD203B41FA5}">
                      <a16:colId xmlns:a16="http://schemas.microsoft.com/office/drawing/2014/main" val="3505612539"/>
                    </a:ext>
                  </a:extLst>
                </a:gridCol>
                <a:gridCol w="697838">
                  <a:extLst>
                    <a:ext uri="{9D8B030D-6E8A-4147-A177-3AD203B41FA5}">
                      <a16:colId xmlns:a16="http://schemas.microsoft.com/office/drawing/2014/main" val="3636837361"/>
                    </a:ext>
                  </a:extLst>
                </a:gridCol>
                <a:gridCol w="697838">
                  <a:extLst>
                    <a:ext uri="{9D8B030D-6E8A-4147-A177-3AD203B41FA5}">
                      <a16:colId xmlns:a16="http://schemas.microsoft.com/office/drawing/2014/main" val="4186163453"/>
                    </a:ext>
                  </a:extLst>
                </a:gridCol>
                <a:gridCol w="697838">
                  <a:extLst>
                    <a:ext uri="{9D8B030D-6E8A-4147-A177-3AD203B41FA5}">
                      <a16:colId xmlns:a16="http://schemas.microsoft.com/office/drawing/2014/main" val="2690461244"/>
                    </a:ext>
                  </a:extLst>
                </a:gridCol>
                <a:gridCol w="697838">
                  <a:extLst>
                    <a:ext uri="{9D8B030D-6E8A-4147-A177-3AD203B41FA5}">
                      <a16:colId xmlns:a16="http://schemas.microsoft.com/office/drawing/2014/main" val="2730563642"/>
                    </a:ext>
                  </a:extLst>
                </a:gridCol>
                <a:gridCol w="697838">
                  <a:extLst>
                    <a:ext uri="{9D8B030D-6E8A-4147-A177-3AD203B41FA5}">
                      <a16:colId xmlns:a16="http://schemas.microsoft.com/office/drawing/2014/main" val="800022774"/>
                    </a:ext>
                  </a:extLst>
                </a:gridCol>
              </a:tblGrid>
              <a:tr h="2183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Jahresbudget in EUR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760320"/>
                  </a:ext>
                </a:extLst>
              </a:tr>
              <a:tr h="265706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300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500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750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1.000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1.250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6293567"/>
                  </a:ext>
                </a:extLst>
              </a:tr>
              <a:tr h="218388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0-15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15,20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19,90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24,50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27,70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33,30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5300404"/>
                  </a:ext>
                </a:extLst>
              </a:tr>
              <a:tr h="218388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16-65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17,70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25,40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33,60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40,00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45,80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885634"/>
                  </a:ext>
                </a:extLst>
              </a:tr>
              <a:tr h="218388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>
                          <a:solidFill>
                            <a:schemeClr val="bg1"/>
                          </a:solidFill>
                        </a:rPr>
                        <a:t>66+</a:t>
                      </a:r>
                      <a:endParaRPr lang="de-DE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23,05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36,60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52,20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67,15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81,45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8356037"/>
                  </a:ext>
                </a:extLst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479517" y="406683"/>
            <a:ext cx="47782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600"/>
              </a:spcBef>
              <a:buClr>
                <a:srgbClr val="00718F"/>
              </a:buClr>
              <a:defRPr/>
            </a:pPr>
            <a:r>
              <a:rPr lang="de-DE" sz="2800" b="1" dirty="0" err="1">
                <a:solidFill>
                  <a:schemeClr val="bg1"/>
                </a:solidFill>
              </a:rPr>
              <a:t>MediGroup</a:t>
            </a:r>
            <a:r>
              <a:rPr lang="de-DE" sz="2800" b="1" dirty="0">
                <a:solidFill>
                  <a:schemeClr val="bg1"/>
                </a:solidFill>
              </a:rPr>
              <a:t> </a:t>
            </a:r>
            <a:r>
              <a:rPr lang="de-DE" sz="2800" b="1" dirty="0" err="1">
                <a:solidFill>
                  <a:schemeClr val="bg1"/>
                </a:solidFill>
              </a:rPr>
              <a:t>FlexSelect</a:t>
            </a:r>
            <a:r>
              <a:rPr lang="de-DE" sz="2800" b="1" dirty="0">
                <a:solidFill>
                  <a:schemeClr val="bg1"/>
                </a:solidFill>
              </a:rPr>
              <a:t> FAN</a:t>
            </a:r>
          </a:p>
        </p:txBody>
      </p:sp>
      <p:sp>
        <p:nvSpPr>
          <p:cNvPr id="47" name="Abgerundetes Rechteck 46"/>
          <p:cNvSpPr/>
          <p:nvPr/>
        </p:nvSpPr>
        <p:spPr>
          <a:xfrm>
            <a:off x="7008022" y="3198914"/>
            <a:ext cx="4098512" cy="680283"/>
          </a:xfrm>
          <a:prstGeom prst="roundRect">
            <a:avLst>
              <a:gd name="adj" fmla="val 2845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1100" b="0" i="0" u="none" strike="noStrike" kern="1200" cap="none" spc="0" normalizeH="0" baseline="0" noProof="0" dirty="0" err="1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8" name="Gruppieren 47"/>
          <p:cNvGrpSpPr/>
          <p:nvPr/>
        </p:nvGrpSpPr>
        <p:grpSpPr>
          <a:xfrm>
            <a:off x="6612232" y="3210835"/>
            <a:ext cx="720000" cy="720000"/>
            <a:chOff x="306670" y="5753034"/>
            <a:chExt cx="720000" cy="720000"/>
          </a:xfrm>
        </p:grpSpPr>
        <p:sp>
          <p:nvSpPr>
            <p:cNvPr id="49" name="Ellipse 48"/>
            <p:cNvSpPr/>
            <p:nvPr/>
          </p:nvSpPr>
          <p:spPr>
            <a:xfrm>
              <a:off x="306670" y="5753034"/>
              <a:ext cx="720000" cy="72000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718F"/>
                </a:buClr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575201" y="5869669"/>
              <a:ext cx="65" cy="21544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718F"/>
                </a:buClr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1" name="object 63"/>
          <p:cNvSpPr/>
          <p:nvPr/>
        </p:nvSpPr>
        <p:spPr>
          <a:xfrm>
            <a:off x="6783720" y="3374998"/>
            <a:ext cx="366592" cy="373164"/>
          </a:xfrm>
          <a:custGeom>
            <a:avLst/>
            <a:gdLst/>
            <a:ahLst/>
            <a:cxnLst/>
            <a:rect l="l" t="t" r="r" b="b"/>
            <a:pathLst>
              <a:path w="303529" h="303529">
                <a:moveTo>
                  <a:pt x="151637" y="0"/>
                </a:moveTo>
                <a:lnTo>
                  <a:pt x="103549" y="7763"/>
                </a:lnTo>
                <a:lnTo>
                  <a:pt x="61903" y="29357"/>
                </a:lnTo>
                <a:lnTo>
                  <a:pt x="29137" y="62232"/>
                </a:lnTo>
                <a:lnTo>
                  <a:pt x="7690" y="103841"/>
                </a:lnTo>
                <a:lnTo>
                  <a:pt x="0" y="151638"/>
                </a:lnTo>
                <a:lnTo>
                  <a:pt x="7690" y="199726"/>
                </a:lnTo>
                <a:lnTo>
                  <a:pt x="29137" y="241372"/>
                </a:lnTo>
                <a:lnTo>
                  <a:pt x="61903" y="274138"/>
                </a:lnTo>
                <a:lnTo>
                  <a:pt x="103549" y="295585"/>
                </a:lnTo>
                <a:lnTo>
                  <a:pt x="151637" y="303276"/>
                </a:lnTo>
                <a:lnTo>
                  <a:pt x="199434" y="295585"/>
                </a:lnTo>
                <a:lnTo>
                  <a:pt x="241043" y="274138"/>
                </a:lnTo>
                <a:lnTo>
                  <a:pt x="273918" y="241372"/>
                </a:lnTo>
                <a:lnTo>
                  <a:pt x="281134" y="227457"/>
                </a:lnTo>
                <a:lnTo>
                  <a:pt x="150875" y="227457"/>
                </a:lnTo>
                <a:lnTo>
                  <a:pt x="134023" y="225301"/>
                </a:lnTo>
                <a:lnTo>
                  <a:pt x="119513" y="219306"/>
                </a:lnTo>
                <a:lnTo>
                  <a:pt x="108556" y="210183"/>
                </a:lnTo>
                <a:lnTo>
                  <a:pt x="102361" y="198640"/>
                </a:lnTo>
                <a:lnTo>
                  <a:pt x="295687" y="198640"/>
                </a:lnTo>
                <a:lnTo>
                  <a:pt x="303275" y="151638"/>
                </a:lnTo>
                <a:lnTo>
                  <a:pt x="300689" y="135712"/>
                </a:lnTo>
                <a:lnTo>
                  <a:pt x="107657" y="135712"/>
                </a:lnTo>
                <a:lnTo>
                  <a:pt x="96996" y="133568"/>
                </a:lnTo>
                <a:lnTo>
                  <a:pt x="88325" y="127657"/>
                </a:lnTo>
                <a:lnTo>
                  <a:pt x="82497" y="118760"/>
                </a:lnTo>
                <a:lnTo>
                  <a:pt x="80365" y="107657"/>
                </a:lnTo>
                <a:lnTo>
                  <a:pt x="82497" y="96996"/>
                </a:lnTo>
                <a:lnTo>
                  <a:pt x="88325" y="88325"/>
                </a:lnTo>
                <a:lnTo>
                  <a:pt x="96996" y="82497"/>
                </a:lnTo>
                <a:lnTo>
                  <a:pt x="107657" y="80365"/>
                </a:lnTo>
                <a:lnTo>
                  <a:pt x="283329" y="80365"/>
                </a:lnTo>
                <a:lnTo>
                  <a:pt x="273918" y="62232"/>
                </a:lnTo>
                <a:lnTo>
                  <a:pt x="241043" y="29357"/>
                </a:lnTo>
                <a:lnTo>
                  <a:pt x="199434" y="7763"/>
                </a:lnTo>
                <a:lnTo>
                  <a:pt x="151637" y="0"/>
                </a:lnTo>
                <a:close/>
              </a:path>
              <a:path w="303529" h="303529">
                <a:moveTo>
                  <a:pt x="295687" y="198640"/>
                </a:moveTo>
                <a:lnTo>
                  <a:pt x="200164" y="198640"/>
                </a:lnTo>
                <a:lnTo>
                  <a:pt x="193958" y="210183"/>
                </a:lnTo>
                <a:lnTo>
                  <a:pt x="182916" y="219306"/>
                </a:lnTo>
                <a:lnTo>
                  <a:pt x="168176" y="225301"/>
                </a:lnTo>
                <a:lnTo>
                  <a:pt x="150875" y="227457"/>
                </a:lnTo>
                <a:lnTo>
                  <a:pt x="281134" y="227457"/>
                </a:lnTo>
                <a:lnTo>
                  <a:pt x="295512" y="199726"/>
                </a:lnTo>
                <a:lnTo>
                  <a:pt x="295687" y="198640"/>
                </a:lnTo>
                <a:close/>
              </a:path>
              <a:path w="303529" h="303529">
                <a:moveTo>
                  <a:pt x="192582" y="80365"/>
                </a:moveTo>
                <a:lnTo>
                  <a:pt x="107657" y="80365"/>
                </a:lnTo>
                <a:lnTo>
                  <a:pt x="118321" y="82497"/>
                </a:lnTo>
                <a:lnTo>
                  <a:pt x="126996" y="88325"/>
                </a:lnTo>
                <a:lnTo>
                  <a:pt x="132828" y="96996"/>
                </a:lnTo>
                <a:lnTo>
                  <a:pt x="134962" y="107657"/>
                </a:lnTo>
                <a:lnTo>
                  <a:pt x="132828" y="118760"/>
                </a:lnTo>
                <a:lnTo>
                  <a:pt x="126996" y="127657"/>
                </a:lnTo>
                <a:lnTo>
                  <a:pt x="118321" y="133568"/>
                </a:lnTo>
                <a:lnTo>
                  <a:pt x="107657" y="135712"/>
                </a:lnTo>
                <a:lnTo>
                  <a:pt x="192582" y="135712"/>
                </a:lnTo>
                <a:lnTo>
                  <a:pt x="181921" y="133568"/>
                </a:lnTo>
                <a:lnTo>
                  <a:pt x="173250" y="127657"/>
                </a:lnTo>
                <a:lnTo>
                  <a:pt x="167422" y="118760"/>
                </a:lnTo>
                <a:lnTo>
                  <a:pt x="165290" y="107657"/>
                </a:lnTo>
                <a:lnTo>
                  <a:pt x="167422" y="96996"/>
                </a:lnTo>
                <a:lnTo>
                  <a:pt x="173250" y="88325"/>
                </a:lnTo>
                <a:lnTo>
                  <a:pt x="181921" y="82497"/>
                </a:lnTo>
                <a:lnTo>
                  <a:pt x="192582" y="80365"/>
                </a:lnTo>
                <a:close/>
              </a:path>
              <a:path w="303529" h="303529">
                <a:moveTo>
                  <a:pt x="283329" y="80365"/>
                </a:moveTo>
                <a:lnTo>
                  <a:pt x="192582" y="80365"/>
                </a:lnTo>
                <a:lnTo>
                  <a:pt x="203244" y="82497"/>
                </a:lnTo>
                <a:lnTo>
                  <a:pt x="211915" y="88325"/>
                </a:lnTo>
                <a:lnTo>
                  <a:pt x="217743" y="96996"/>
                </a:lnTo>
                <a:lnTo>
                  <a:pt x="219875" y="107657"/>
                </a:lnTo>
                <a:lnTo>
                  <a:pt x="217743" y="118760"/>
                </a:lnTo>
                <a:lnTo>
                  <a:pt x="211915" y="127657"/>
                </a:lnTo>
                <a:lnTo>
                  <a:pt x="203244" y="133568"/>
                </a:lnTo>
                <a:lnTo>
                  <a:pt x="192582" y="135712"/>
                </a:lnTo>
                <a:lnTo>
                  <a:pt x="300689" y="135712"/>
                </a:lnTo>
                <a:lnTo>
                  <a:pt x="295512" y="103841"/>
                </a:lnTo>
                <a:lnTo>
                  <a:pt x="283329" y="8036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7429275" y="3327073"/>
            <a:ext cx="34074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100" b="1" dirty="0">
                <a:solidFill>
                  <a:schemeClr val="bg1"/>
                </a:solidFill>
                <a:latin typeface="MetaPro-Bold"/>
              </a:rPr>
              <a:t>SERVICELEISTUNGEN: </a:t>
            </a:r>
            <a:endParaRPr lang="de-DE" sz="1100" b="1" dirty="0" smtClean="0">
              <a:solidFill>
                <a:schemeClr val="bg1"/>
              </a:solidFill>
              <a:latin typeface="MetaPro-Bold"/>
            </a:endParaRPr>
          </a:p>
          <a:p>
            <a:r>
              <a:rPr lang="de-DE" sz="1100" u="sng" dirty="0" smtClean="0">
                <a:solidFill>
                  <a:schemeClr val="bg1"/>
                </a:solidFill>
                <a:ea typeface="Calibri" panose="020F0502020204030204" pitchFamily="34" charset="0"/>
              </a:rPr>
              <a:t>www.gothaer.de/bkv-flexselect-fan-service</a:t>
            </a:r>
            <a:endParaRPr lang="de-DE" sz="1100" dirty="0">
              <a:solidFill>
                <a:schemeClr val="bg1"/>
              </a:solidFill>
              <a:latin typeface="MetaPro-Norm"/>
            </a:endParaRPr>
          </a:p>
        </p:txBody>
      </p:sp>
    </p:spTree>
    <p:extLst>
      <p:ext uri="{BB962C8B-B14F-4D97-AF65-F5344CB8AC3E}">
        <p14:creationId xmlns:p14="http://schemas.microsoft.com/office/powerpoint/2010/main" val="225035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04O6re_QrGYS9NFD4QXW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04O6re_QrGYS9NFD4QXW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04O6re_QrGYS9NFD4QXW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jU5lALWL1Bow8NS2XNpV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04O6re_QrGYS9NFD4QXW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04O6re_QrGYS9NFD4QXW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04O6re_QrGYS9NFD4QXW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04O6re_QrGYS9NFD4QXW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04O6re_QrGYS9NFD4QXW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04O6re_QrGYS9NFD4QXW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3_Gothaer 2019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7C60479F-0095-4116-8E03-4FC3C72EC8E5}" vid="{C325FA83-EE0D-4A84-AC90-F6CE061CDC5A}"/>
    </a:ext>
  </a:extLst>
</a:theme>
</file>

<file path=ppt/theme/theme10.xml><?xml version="1.0" encoding="utf-8"?>
<a:theme xmlns:a="http://schemas.openxmlformats.org/drawingml/2006/main" name="6_Gothaer 2019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7C60479F-0095-4116-8E03-4FC3C72EC8E5}" vid="{C325FA83-EE0D-4A84-AC90-F6CE061CDC5A}"/>
    </a:ext>
  </a:extLst>
</a:theme>
</file>

<file path=ppt/theme/theme11.xml><?xml version="1.0" encoding="utf-8"?>
<a:theme xmlns:a="http://schemas.openxmlformats.org/drawingml/2006/main" name="12_Gothaer 2019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4E9FCFF9-8834-46F6-9A64-1C624F0F4232}" vid="{A9A6C5B0-52BB-4382-BB18-5055B72714BD}"/>
    </a:ext>
  </a:extLst>
</a:theme>
</file>

<file path=ppt/theme/theme1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othaer 2019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7C60479F-0095-4116-8E03-4FC3C72EC8E5}" vid="{C325FA83-EE0D-4A84-AC90-F6CE061CDC5A}"/>
    </a:ext>
  </a:extLst>
</a:theme>
</file>

<file path=ppt/theme/theme3.xml><?xml version="1.0" encoding="utf-8"?>
<a:theme xmlns:a="http://schemas.openxmlformats.org/drawingml/2006/main" name="10_Gothaer 2019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4E9FCFF9-8834-46F6-9A64-1C624F0F4232}" vid="{A9A6C5B0-52BB-4382-BB18-5055B72714BD}"/>
    </a:ext>
  </a:extLst>
</a:theme>
</file>

<file path=ppt/theme/theme4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Gothaer 2019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7C60479F-0095-4116-8E03-4FC3C72EC8E5}" vid="{C325FA83-EE0D-4A84-AC90-F6CE061CDC5A}"/>
    </a:ext>
  </a:extLst>
</a:theme>
</file>

<file path=ppt/theme/theme6.xml><?xml version="1.0" encoding="utf-8"?>
<a:theme xmlns:a="http://schemas.openxmlformats.org/drawingml/2006/main" name="2_Gothaer 2019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7C60479F-0095-4116-8E03-4FC3C72EC8E5}" vid="{C325FA83-EE0D-4A84-AC90-F6CE061CDC5A}"/>
    </a:ext>
  </a:extLst>
</a:theme>
</file>

<file path=ppt/theme/theme7.xml><?xml version="1.0" encoding="utf-8"?>
<a:theme xmlns:a="http://schemas.openxmlformats.org/drawingml/2006/main" name="4_Gothaer 2019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7C60479F-0095-4116-8E03-4FC3C72EC8E5}" vid="{C325FA83-EE0D-4A84-AC90-F6CE061CDC5A}"/>
    </a:ext>
  </a:extLst>
</a:theme>
</file>

<file path=ppt/theme/theme8.xml><?xml version="1.0" encoding="utf-8"?>
<a:theme xmlns:a="http://schemas.openxmlformats.org/drawingml/2006/main" name="11_Gothaer 2019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4E9FCFF9-8834-46F6-9A64-1C624F0F4232}" vid="{A9A6C5B0-52BB-4382-BB18-5055B72714BD}"/>
    </a:ext>
  </a:extLst>
</a:theme>
</file>

<file path=ppt/theme/theme9.xml><?xml version="1.0" encoding="utf-8"?>
<a:theme xmlns:a="http://schemas.openxmlformats.org/drawingml/2006/main" name="5_Gothaer 2019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7C60479F-0095-4116-8E03-4FC3C72EC8E5}" vid="{C325FA83-EE0D-4A84-AC90-F6CE061CDC5A}"/>
    </a:ext>
  </a:extLst>
</a:theme>
</file>

<file path=ppt/theme/themeOverride1.xml><?xml version="1.0" encoding="utf-8"?>
<a:themeOverride xmlns:a="http://schemas.openxmlformats.org/drawingml/2006/main">
  <a:clrScheme name="Gothaer02">
    <a:dk1>
      <a:srgbClr val="000000"/>
    </a:dk1>
    <a:lt1>
      <a:srgbClr val="FFFFFF"/>
    </a:lt1>
    <a:dk2>
      <a:srgbClr val="005064"/>
    </a:dk2>
    <a:lt2>
      <a:srgbClr val="CCE3E9"/>
    </a:lt2>
    <a:accent1>
      <a:srgbClr val="00718F"/>
    </a:accent1>
    <a:accent2>
      <a:srgbClr val="78B4C4"/>
    </a:accent2>
    <a:accent3>
      <a:srgbClr val="A7C800"/>
    </a:accent3>
    <a:accent4>
      <a:srgbClr val="4899AF"/>
    </a:accent4>
    <a:accent5>
      <a:srgbClr val="E1100A"/>
    </a:accent5>
    <a:accent6>
      <a:srgbClr val="DFDCD7"/>
    </a:accent6>
    <a:hlink>
      <a:srgbClr val="00718F"/>
    </a:hlink>
    <a:folHlink>
      <a:srgbClr val="78B4C4"/>
    </a:folHlink>
  </a:clrScheme>
</a:themeOverride>
</file>

<file path=ppt/theme/themeOverride2.xml><?xml version="1.0" encoding="utf-8"?>
<a:themeOverride xmlns:a="http://schemas.openxmlformats.org/drawingml/2006/main">
  <a:clrScheme name="Gothaer02">
    <a:dk1>
      <a:srgbClr val="000000"/>
    </a:dk1>
    <a:lt1>
      <a:srgbClr val="FFFFFF"/>
    </a:lt1>
    <a:dk2>
      <a:srgbClr val="005064"/>
    </a:dk2>
    <a:lt2>
      <a:srgbClr val="CCE3E9"/>
    </a:lt2>
    <a:accent1>
      <a:srgbClr val="00718F"/>
    </a:accent1>
    <a:accent2>
      <a:srgbClr val="78B4C4"/>
    </a:accent2>
    <a:accent3>
      <a:srgbClr val="A7C800"/>
    </a:accent3>
    <a:accent4>
      <a:srgbClr val="4899AF"/>
    </a:accent4>
    <a:accent5>
      <a:srgbClr val="E1100A"/>
    </a:accent5>
    <a:accent6>
      <a:srgbClr val="DFDCD7"/>
    </a:accent6>
    <a:hlink>
      <a:srgbClr val="00718F"/>
    </a:hlink>
    <a:folHlink>
      <a:srgbClr val="78B4C4"/>
    </a:folHlink>
  </a:clrScheme>
</a:themeOverride>
</file>

<file path=ppt/theme/themeOverride3.xml><?xml version="1.0" encoding="utf-8"?>
<a:themeOverride xmlns:a="http://schemas.openxmlformats.org/drawingml/2006/main">
  <a:clrScheme name="Gothaer02">
    <a:dk1>
      <a:srgbClr val="000000"/>
    </a:dk1>
    <a:lt1>
      <a:srgbClr val="FFFFFF"/>
    </a:lt1>
    <a:dk2>
      <a:srgbClr val="005064"/>
    </a:dk2>
    <a:lt2>
      <a:srgbClr val="CCE3E9"/>
    </a:lt2>
    <a:accent1>
      <a:srgbClr val="00718F"/>
    </a:accent1>
    <a:accent2>
      <a:srgbClr val="78B4C4"/>
    </a:accent2>
    <a:accent3>
      <a:srgbClr val="A7C800"/>
    </a:accent3>
    <a:accent4>
      <a:srgbClr val="4899AF"/>
    </a:accent4>
    <a:accent5>
      <a:srgbClr val="E1100A"/>
    </a:accent5>
    <a:accent6>
      <a:srgbClr val="DFDCD7"/>
    </a:accent6>
    <a:hlink>
      <a:srgbClr val="00718F"/>
    </a:hlink>
    <a:folHlink>
      <a:srgbClr val="78B4C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Microsoft Office PowerPoint</Application>
  <PresentationFormat>Breitbild</PresentationFormat>
  <Paragraphs>71</Paragraphs>
  <Slides>3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22" baseType="lpstr">
      <vt:lpstr>Arial</vt:lpstr>
      <vt:lpstr>Calibri</vt:lpstr>
      <vt:lpstr>Calibri Light</vt:lpstr>
      <vt:lpstr>MetaPro-Bold</vt:lpstr>
      <vt:lpstr>MetaPro-Norm</vt:lpstr>
      <vt:lpstr>Symbol</vt:lpstr>
      <vt:lpstr>Wingdings</vt:lpstr>
      <vt:lpstr>3_Gothaer 2019</vt:lpstr>
      <vt:lpstr>Gothaer 2019</vt:lpstr>
      <vt:lpstr>10_Gothaer 2019</vt:lpstr>
      <vt:lpstr>Benutzerdefiniertes Design</vt:lpstr>
      <vt:lpstr>1_Gothaer 2019</vt:lpstr>
      <vt:lpstr>2_Gothaer 2019</vt:lpstr>
      <vt:lpstr>4_Gothaer 2019</vt:lpstr>
      <vt:lpstr>11_Gothaer 2019</vt:lpstr>
      <vt:lpstr>5_Gothaer 2019</vt:lpstr>
      <vt:lpstr>6_Gothaer 2019</vt:lpstr>
      <vt:lpstr>12_Gothaer 2019</vt:lpstr>
      <vt:lpstr>think-cell Folie</vt:lpstr>
      <vt:lpstr>Echte Leistung. Top Preise.   Arbeitnehmerfinanzierte bKV auch für Familienangehörige  </vt:lpstr>
      <vt:lpstr>Vorteile für Ehepartner/Lebenspartner und Kinder  (Kinder bis 21. bzw. in Ausbildung bis 27. Lebensjahr) </vt:lpstr>
      <vt:lpstr>PowerPoint-Präsentation</vt:lpstr>
    </vt:vector>
  </TitlesOfParts>
  <Company>Gothaer Versicherung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Verkürzung der Zahnstaffel</dc:title>
  <dc:creator>Maier, Petra</dc:creator>
  <cp:lastModifiedBy>Köllisch, Marion</cp:lastModifiedBy>
  <cp:revision>362</cp:revision>
  <dcterms:created xsi:type="dcterms:W3CDTF">2022-11-07T15:04:50Z</dcterms:created>
  <dcterms:modified xsi:type="dcterms:W3CDTF">2024-07-22T09:03:01Z</dcterms:modified>
</cp:coreProperties>
</file>